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Arimo"/>
      <p:regular r:id="rId31"/>
      <p:bold r:id="rId32"/>
      <p:italic r:id="rId33"/>
      <p:boldItalic r:id="rId34"/>
    </p:embeddedFont>
    <p:embeddedFont>
      <p:font typeface="Arial Narrow"/>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rimo-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Arimo-italic.fntdata"/><Relationship Id="rId10" Type="http://schemas.openxmlformats.org/officeDocument/2006/relationships/slide" Target="slides/slide6.xml"/><Relationship Id="rId32" Type="http://schemas.openxmlformats.org/officeDocument/2006/relationships/font" Target="fonts/Arimo-bold.fntdata"/><Relationship Id="rId13" Type="http://schemas.openxmlformats.org/officeDocument/2006/relationships/slide" Target="slides/slide9.xml"/><Relationship Id="rId35" Type="http://schemas.openxmlformats.org/officeDocument/2006/relationships/font" Target="fonts/ArialNarrow-regular.fntdata"/><Relationship Id="rId12" Type="http://schemas.openxmlformats.org/officeDocument/2006/relationships/slide" Target="slides/slide8.xml"/><Relationship Id="rId34" Type="http://schemas.openxmlformats.org/officeDocument/2006/relationships/font" Target="fonts/Arimo-boldItalic.fntdata"/><Relationship Id="rId15" Type="http://schemas.openxmlformats.org/officeDocument/2006/relationships/slide" Target="slides/slide11.xml"/><Relationship Id="rId37" Type="http://schemas.openxmlformats.org/officeDocument/2006/relationships/font" Target="fonts/ArialNarrow-italic.fntdata"/><Relationship Id="rId14" Type="http://schemas.openxmlformats.org/officeDocument/2006/relationships/slide" Target="slides/slide10.xml"/><Relationship Id="rId36" Type="http://schemas.openxmlformats.org/officeDocument/2006/relationships/font" Target="fonts/ArialNarrow-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ArialNarrow-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86" name="Google Shape;8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None/>
            </a:pPr>
            <a:r>
              <a:t/>
            </a:r>
            <a:endParaRPr/>
          </a:p>
        </p:txBody>
      </p:sp>
      <p:sp>
        <p:nvSpPr>
          <p:cNvPr id="155" name="Google Shape;15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6" name="Google Shape;16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None/>
            </a:pPr>
            <a:r>
              <a:t/>
            </a:r>
            <a:endParaRPr sz="1100"/>
          </a:p>
          <a:p>
            <a:pPr indent="0" lvl="0" marL="0" rtl="0" algn="l">
              <a:lnSpc>
                <a:spcPct val="100000"/>
              </a:lnSpc>
              <a:spcBef>
                <a:spcPts val="0"/>
              </a:spcBef>
              <a:spcAft>
                <a:spcPts val="0"/>
              </a:spcAft>
              <a:buSzPts val="1400"/>
              <a:buNone/>
            </a:pPr>
            <a:r>
              <a:t/>
            </a:r>
            <a:endParaRPr/>
          </a:p>
        </p:txBody>
      </p:sp>
      <p:sp>
        <p:nvSpPr>
          <p:cNvPr id="174" name="Google Shape;17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None/>
            </a:pPr>
            <a:r>
              <a:rPr lang="it-IT" sz="1100">
                <a:latin typeface="Arial"/>
                <a:ea typeface="Arial"/>
                <a:cs typeface="Arial"/>
                <a:sym typeface="Arial"/>
              </a:rPr>
              <a:t>La difficoltà degli studenti di trovare un alloggio nelle città dove hanno deciso di studiare è stata ampiamente rappresentata dalle manifestazioni del movimento delle tende che giustamente ha richiamato l’attenzione sulla difficoltà di trovare alloggio nelle città di maggiore dimensione, dove sono ospitate grandi università e/o dove i fenomeni di overtourism hanno messo in competizione diverse popolazioni di fruitori della città. Da un lato turisti, dall’altro studenti con capacità di spesa decisamente inferiori. La diffusione delle locazioni turistiche ha spesso finito per espellere dai centri della città anche le fasce di residenti meno facoltose, figuriamoci gli studenti.</a:t>
            </a:r>
            <a:endParaRPr/>
          </a:p>
          <a:p>
            <a:pPr indent="0" lvl="0" marL="0" rtl="0" algn="l">
              <a:lnSpc>
                <a:spcPct val="90000"/>
              </a:lnSpc>
              <a:spcBef>
                <a:spcPts val="0"/>
              </a:spcBef>
              <a:spcAft>
                <a:spcPts val="0"/>
              </a:spcAft>
              <a:buClr>
                <a:schemeClr val="dk1"/>
              </a:buClr>
              <a:buSzPts val="2800"/>
              <a:buNone/>
            </a:pPr>
            <a:r>
              <a:rPr lang="it-IT" sz="1100">
                <a:latin typeface="Arial"/>
                <a:ea typeface="Arial"/>
                <a:cs typeface="Arial"/>
                <a:sym typeface="Arial"/>
              </a:rPr>
              <a:t>Per avere una idea della dimensione del fenomeno di coloro che intraprendono un percorso di studio fuori casa possiamo analizzare i dati sugli iscritti per regione di provenienza. In questo modo tuttavia non si considera che alcuni studenti, pur risiedendo nella stessa regione, per questioni di distanza e tempi di accesso all’università si trovano comunque nella necessità di trasferirsi nella città sede dell’università. Un calcolo a livello di regione rischia quindi di sottostimare il fenomeno.</a:t>
            </a:r>
            <a:endParaRPr/>
          </a:p>
          <a:p>
            <a:pPr indent="0" lvl="0" marL="0" rtl="0" algn="l">
              <a:lnSpc>
                <a:spcPct val="90000"/>
              </a:lnSpc>
              <a:spcBef>
                <a:spcPts val="0"/>
              </a:spcBef>
              <a:spcAft>
                <a:spcPts val="0"/>
              </a:spcAft>
              <a:buClr>
                <a:schemeClr val="dk1"/>
              </a:buClr>
              <a:buSzPts val="2800"/>
              <a:buNone/>
            </a:pPr>
            <a:r>
              <a:rPr lang="it-IT" sz="1100">
                <a:latin typeface="Arial"/>
                <a:ea typeface="Arial"/>
                <a:cs typeface="Arial"/>
                <a:sym typeface="Arial"/>
              </a:rPr>
              <a:t>Ri proponendo il calcolo a livello provinciale la misura che si ottiene (circa 640.000 studenti) è probabile che invece sovrastimi la dimensione del fenomeno.</a:t>
            </a:r>
            <a:endParaRPr/>
          </a:p>
          <a:p>
            <a:pPr indent="0" lvl="0" marL="0" rtl="0" algn="l">
              <a:lnSpc>
                <a:spcPct val="90000"/>
              </a:lnSpc>
              <a:spcBef>
                <a:spcPts val="0"/>
              </a:spcBef>
              <a:spcAft>
                <a:spcPts val="0"/>
              </a:spcAft>
              <a:buClr>
                <a:schemeClr val="dk1"/>
              </a:buClr>
              <a:buSzPts val="2800"/>
              <a:buNone/>
            </a:pPr>
            <a:r>
              <a:rPr lang="it-IT" sz="1100">
                <a:latin typeface="Arial"/>
                <a:ea typeface="Arial"/>
                <a:cs typeface="Arial"/>
                <a:sym typeface="Arial"/>
              </a:rPr>
              <a:t>Quale che sia la stima effettiva all’interno della forchetta individuata quel che sappiamo è che la mobilità interregionale è molto cresciuta negli ultimi 15 anni</a:t>
            </a:r>
            <a:endParaRPr/>
          </a:p>
          <a:p>
            <a:pPr indent="0" lvl="0" marL="0" rtl="0" algn="l">
              <a:lnSpc>
                <a:spcPct val="90000"/>
              </a:lnSpc>
              <a:spcBef>
                <a:spcPts val="0"/>
              </a:spcBef>
              <a:spcAft>
                <a:spcPts val="0"/>
              </a:spcAft>
              <a:buClr>
                <a:schemeClr val="dk1"/>
              </a:buClr>
              <a:buSzPts val="2800"/>
              <a:buNone/>
            </a:pPr>
            <a:r>
              <a:t/>
            </a:r>
            <a:endParaRPr sz="1100"/>
          </a:p>
          <a:p>
            <a:pPr indent="0" lvl="0" marL="0" rtl="0" algn="l">
              <a:lnSpc>
                <a:spcPct val="100000"/>
              </a:lnSpc>
              <a:spcBef>
                <a:spcPts val="0"/>
              </a:spcBef>
              <a:spcAft>
                <a:spcPts val="0"/>
              </a:spcAft>
              <a:buSzPts val="1400"/>
              <a:buNone/>
            </a:pPr>
            <a:r>
              <a:t/>
            </a:r>
            <a:endParaRPr/>
          </a:p>
        </p:txBody>
      </p:sp>
      <p:sp>
        <p:nvSpPr>
          <p:cNvPr id="183" name="Google Shape;18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9" name="Google Shape;18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6" name="Google Shape;19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3" name="Google Shape;20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4" name="Google Shape;10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2b461a96d5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2b461a96d5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32b461a96d5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2b461a96d5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2b461a96d5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32b461a96d5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2b461a96d5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32b461a96d5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2b461a96d5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32b461a96d5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2b461a96d5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32b461a96d5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2b461a96d5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2b461a96d5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32b461a96d5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2b461a96d5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32b461a96d5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36" name="Google Shape;13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400"/>
              <a:buNone/>
            </a:pPr>
            <a:r>
              <a:t/>
            </a:r>
            <a:endParaRPr/>
          </a:p>
        </p:txBody>
      </p:sp>
      <p:sp>
        <p:nvSpPr>
          <p:cNvPr id="143" name="Google Shape;14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9" name="Google Shape;14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png"/><Relationship Id="rId11" Type="http://schemas.openxmlformats.org/officeDocument/2006/relationships/image" Target="../media/image2.jpg"/><Relationship Id="rId10" Type="http://schemas.openxmlformats.org/officeDocument/2006/relationships/image" Target="../media/image1.jpg"/><Relationship Id="rId12" Type="http://schemas.openxmlformats.org/officeDocument/2006/relationships/image" Target="../media/image10.jpg"/><Relationship Id="rId9"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4.jpg"/><Relationship Id="rId8"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nvSpPr>
        <p:spPr>
          <a:xfrm>
            <a:off x="370121" y="180208"/>
            <a:ext cx="3929155" cy="707886"/>
          </a:xfrm>
          <a:prstGeom prst="rect">
            <a:avLst/>
          </a:prstGeom>
          <a:noFill/>
          <a:ln>
            <a:noFill/>
          </a:ln>
        </p:spPr>
        <p:txBody>
          <a:bodyPr anchorCtr="0" anchor="t" bIns="45700" lIns="91425" spcFirstLastPara="1" rIns="91425" wrap="square" tIns="45700">
            <a:spAutoFit/>
          </a:bodyPr>
          <a:lstStyle/>
          <a:p>
            <a:pPr indent="0" lvl="0" marL="9525" marR="0" rtl="0" algn="l">
              <a:lnSpc>
                <a:spcPct val="100000"/>
              </a:lnSpc>
              <a:spcBef>
                <a:spcPts val="0"/>
              </a:spcBef>
              <a:spcAft>
                <a:spcPts val="0"/>
              </a:spcAft>
              <a:buClr>
                <a:srgbClr val="5BA7D1"/>
              </a:buClr>
              <a:buSzPts val="2800"/>
              <a:buFont typeface="Arimo"/>
              <a:buNone/>
            </a:pPr>
            <a:r>
              <a:rPr b="1" i="0" lang="it-IT" sz="2800" u="none" cap="none" strike="noStrike">
                <a:solidFill>
                  <a:srgbClr val="5BA7D1"/>
                </a:solidFill>
                <a:latin typeface="Arimo"/>
                <a:ea typeface="Arimo"/>
                <a:cs typeface="Arimo"/>
                <a:sym typeface="Arimo"/>
              </a:rPr>
              <a:t>urban@it</a:t>
            </a:r>
            <a:endParaRPr b="0" i="0" sz="2800" u="none" cap="none" strike="noStrike">
              <a:solidFill>
                <a:schemeClr val="dk1"/>
              </a:solidFill>
              <a:latin typeface="Times New Roman"/>
              <a:ea typeface="Times New Roman"/>
              <a:cs typeface="Times New Roman"/>
              <a:sym typeface="Times New Roman"/>
            </a:endParaRPr>
          </a:p>
          <a:p>
            <a:pPr indent="0" lvl="0" marL="9525" marR="0" rtl="0" algn="l">
              <a:lnSpc>
                <a:spcPct val="100000"/>
              </a:lnSpc>
              <a:spcBef>
                <a:spcPts val="0"/>
              </a:spcBef>
              <a:spcAft>
                <a:spcPts val="0"/>
              </a:spcAft>
              <a:buClr>
                <a:srgbClr val="5BA7D1"/>
              </a:buClr>
              <a:buSzPts val="1200"/>
              <a:buFont typeface="Arimo"/>
              <a:buNone/>
            </a:pPr>
            <a:r>
              <a:rPr b="1" i="0" lang="it-IT" sz="1200" u="none" cap="none" strike="noStrike">
                <a:solidFill>
                  <a:srgbClr val="5BA7D1"/>
                </a:solidFill>
                <a:latin typeface="Arimo"/>
                <a:ea typeface="Arimo"/>
                <a:cs typeface="Arimo"/>
                <a:sym typeface="Arimo"/>
              </a:rPr>
              <a:t>Centro nazionale di studi per le politiche urbane</a:t>
            </a:r>
            <a:endParaRPr b="0" i="0" sz="1200" u="none" cap="none" strike="noStrike">
              <a:solidFill>
                <a:schemeClr val="dk1"/>
              </a:solidFill>
              <a:latin typeface="Times New Roman"/>
              <a:ea typeface="Times New Roman"/>
              <a:cs typeface="Times New Roman"/>
              <a:sym typeface="Times New Roman"/>
            </a:endParaRPr>
          </a:p>
        </p:txBody>
      </p:sp>
      <p:sp>
        <p:nvSpPr>
          <p:cNvPr id="89" name="Google Shape;89;p13"/>
          <p:cNvSpPr txBox="1"/>
          <p:nvPr/>
        </p:nvSpPr>
        <p:spPr>
          <a:xfrm>
            <a:off x="4229546" y="888094"/>
            <a:ext cx="7962454" cy="784830"/>
          </a:xfrm>
          <a:prstGeom prst="rect">
            <a:avLst/>
          </a:prstGeom>
          <a:noFill/>
          <a:ln>
            <a:noFill/>
          </a:ln>
        </p:spPr>
        <p:txBody>
          <a:bodyPr anchorCtr="0" anchor="t" bIns="45700" lIns="91425" spcFirstLastPara="1" rIns="91425" wrap="square" tIns="45700">
            <a:spAutoFit/>
          </a:bodyPr>
          <a:lstStyle/>
          <a:p>
            <a:pPr indent="0" lvl="0" marL="0" marR="392421" rtl="0" algn="ctr">
              <a:lnSpc>
                <a:spcPct val="100000"/>
              </a:lnSpc>
              <a:spcBef>
                <a:spcPts val="0"/>
              </a:spcBef>
              <a:spcAft>
                <a:spcPts val="0"/>
              </a:spcAft>
              <a:buClr>
                <a:srgbClr val="5BA7D1"/>
              </a:buClr>
              <a:buSzPts val="2000"/>
              <a:buFont typeface="Arial"/>
              <a:buNone/>
            </a:pPr>
            <a:r>
              <a:rPr b="1" i="0" lang="it-IT" sz="2000" u="none" cap="none" strike="noStrike">
                <a:solidFill>
                  <a:srgbClr val="5BA7D1"/>
                </a:solidFill>
                <a:latin typeface="Arial"/>
                <a:ea typeface="Arial"/>
                <a:cs typeface="Arial"/>
                <a:sym typeface="Arial"/>
              </a:rPr>
              <a:t>PRESENTAZIONE DEL X RAPPORTO DI URBAN@IT</a:t>
            </a:r>
            <a:endParaRPr b="0" i="0" sz="1800" u="none" cap="none" strike="noStrike">
              <a:solidFill>
                <a:schemeClr val="dk1"/>
              </a:solidFill>
              <a:latin typeface="Calibri"/>
              <a:ea typeface="Calibri"/>
              <a:cs typeface="Calibri"/>
              <a:sym typeface="Calibri"/>
            </a:endParaRPr>
          </a:p>
          <a:p>
            <a:pPr indent="0" lvl="0" marL="0" marR="392421" rtl="0" algn="ctr">
              <a:lnSpc>
                <a:spcPct val="100000"/>
              </a:lnSpc>
              <a:spcBef>
                <a:spcPts val="600"/>
              </a:spcBef>
              <a:spcAft>
                <a:spcPts val="0"/>
              </a:spcAft>
              <a:buClr>
                <a:srgbClr val="5BA7D1"/>
              </a:buClr>
              <a:buSzPts val="2000"/>
              <a:buFont typeface="Arial"/>
              <a:buNone/>
            </a:pPr>
            <a:r>
              <a:rPr b="1" i="0" lang="it-IT" sz="2000" u="none" cap="none" strike="noStrike">
                <a:solidFill>
                  <a:srgbClr val="5BA7D1"/>
                </a:solidFill>
                <a:latin typeface="Arial"/>
                <a:ea typeface="Arial"/>
                <a:cs typeface="Arial"/>
                <a:sym typeface="Arial"/>
              </a:rPr>
              <a:t>L’università pubblica italiana per città e territori</a:t>
            </a:r>
            <a:endParaRPr b="0" i="0" sz="1800" u="none" cap="none" strike="noStrike">
              <a:solidFill>
                <a:schemeClr val="dk1"/>
              </a:solidFill>
              <a:latin typeface="Calibri"/>
              <a:ea typeface="Calibri"/>
              <a:cs typeface="Calibri"/>
              <a:sym typeface="Calibri"/>
            </a:endParaRPr>
          </a:p>
        </p:txBody>
      </p:sp>
      <p:sp>
        <p:nvSpPr>
          <p:cNvPr id="90" name="Google Shape;90;p13"/>
          <p:cNvSpPr txBox="1"/>
          <p:nvPr/>
        </p:nvSpPr>
        <p:spPr>
          <a:xfrm>
            <a:off x="4229544" y="1746251"/>
            <a:ext cx="7962455"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Arial"/>
              <a:buNone/>
            </a:pPr>
            <a:r>
              <a:rPr b="1" i="0" lang="it-IT" sz="2000" u="none" cap="none" strike="noStrike">
                <a:solidFill>
                  <a:schemeClr val="dk2"/>
                </a:solidFill>
                <a:latin typeface="Arial"/>
                <a:ea typeface="Arial"/>
                <a:cs typeface="Arial"/>
                <a:sym typeface="Arial"/>
              </a:rPr>
              <a:t>DECIMO RAPPORTO SULLE CITTÀ DI URBAN@IT</a:t>
            </a:r>
            <a:endParaRPr b="0" i="0" sz="1800" u="none" cap="none" strike="noStrike">
              <a:solidFill>
                <a:schemeClr val="dk1"/>
              </a:solidFill>
              <a:latin typeface="Calibri"/>
              <a:ea typeface="Calibri"/>
              <a:cs typeface="Calibri"/>
              <a:sym typeface="Calibri"/>
            </a:endParaRPr>
          </a:p>
        </p:txBody>
      </p:sp>
      <p:sp>
        <p:nvSpPr>
          <p:cNvPr id="91" name="Google Shape;91;p13"/>
          <p:cNvSpPr txBox="1"/>
          <p:nvPr/>
        </p:nvSpPr>
        <p:spPr>
          <a:xfrm>
            <a:off x="4649543" y="2219388"/>
            <a:ext cx="6808794" cy="1554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200"/>
              <a:buFont typeface="Arial"/>
              <a:buNone/>
            </a:pPr>
            <a:r>
              <a:rPr b="0" i="0" lang="it-IT" sz="1200" u="none" cap="none" strike="noStrike">
                <a:solidFill>
                  <a:schemeClr val="dk2"/>
                </a:solidFill>
                <a:latin typeface="Arial"/>
                <a:ea typeface="Arial"/>
                <a:cs typeface="Arial"/>
                <a:sym typeface="Arial"/>
              </a:rPr>
              <a:t>curato da</a:t>
            </a:r>
            <a:br>
              <a:rPr b="0" i="0" lang="it-IT" sz="1000" u="none" cap="none" strike="noStrike">
                <a:solidFill>
                  <a:schemeClr val="dk2"/>
                </a:solidFill>
                <a:latin typeface="Arial"/>
                <a:ea typeface="Arial"/>
                <a:cs typeface="Arial"/>
                <a:sym typeface="Arial"/>
              </a:rPr>
            </a:br>
            <a:br>
              <a:rPr b="0" i="0" lang="it-IT" sz="1000" u="none" cap="none" strike="noStrike">
                <a:solidFill>
                  <a:schemeClr val="dk2"/>
                </a:solidFill>
                <a:latin typeface="Arial"/>
                <a:ea typeface="Arial"/>
                <a:cs typeface="Arial"/>
                <a:sym typeface="Arial"/>
              </a:rPr>
            </a:br>
            <a:r>
              <a:rPr b="1" i="0" lang="it-IT" sz="1600" u="none" cap="none" strike="noStrike">
                <a:solidFill>
                  <a:schemeClr val="dk2"/>
                </a:solidFill>
                <a:latin typeface="Arial"/>
                <a:ea typeface="Arial"/>
                <a:cs typeface="Arial"/>
                <a:sym typeface="Arial"/>
              </a:rPr>
              <a:t>Daniela De Leo | </a:t>
            </a:r>
            <a:r>
              <a:rPr b="0" i="1" lang="it-IT" sz="1600" u="none" cap="none" strike="noStrike">
                <a:solidFill>
                  <a:schemeClr val="dk2"/>
                </a:solidFill>
                <a:latin typeface="Arial"/>
                <a:ea typeface="Arial"/>
                <a:cs typeface="Arial"/>
                <a:sym typeface="Arial"/>
              </a:rPr>
              <a:t>Università Federico II di Napoli</a:t>
            </a:r>
            <a:br>
              <a:rPr b="0" i="1" lang="it-IT" sz="1600" u="none" cap="none" strike="noStrike">
                <a:solidFill>
                  <a:schemeClr val="dk2"/>
                </a:solidFill>
                <a:latin typeface="Arial"/>
                <a:ea typeface="Arial"/>
                <a:cs typeface="Arial"/>
                <a:sym typeface="Arial"/>
              </a:rPr>
            </a:br>
            <a:r>
              <a:rPr b="1" i="0" lang="it-IT" sz="1600" u="none" cap="none" strike="noStrike">
                <a:solidFill>
                  <a:schemeClr val="dk2"/>
                </a:solidFill>
                <a:latin typeface="Arial"/>
                <a:ea typeface="Arial"/>
                <a:cs typeface="Arial"/>
                <a:sym typeface="Arial"/>
              </a:rPr>
              <a:t>Fabio Giglioni </a:t>
            </a:r>
            <a:r>
              <a:rPr b="1" i="1" lang="it-IT" sz="1600" u="none" cap="none" strike="noStrike">
                <a:solidFill>
                  <a:schemeClr val="dk2"/>
                </a:solidFill>
                <a:latin typeface="Arial"/>
                <a:ea typeface="Arial"/>
                <a:cs typeface="Arial"/>
                <a:sym typeface="Arial"/>
              </a:rPr>
              <a:t>|</a:t>
            </a:r>
            <a:r>
              <a:rPr b="0" i="1" lang="it-IT" sz="1600" u="none" cap="none" strike="noStrike">
                <a:solidFill>
                  <a:schemeClr val="dk2"/>
                </a:solidFill>
                <a:latin typeface="Arial"/>
                <a:ea typeface="Arial"/>
                <a:cs typeface="Arial"/>
                <a:sym typeface="Arial"/>
              </a:rPr>
              <a:t> Sapienza Università di Roma</a:t>
            </a:r>
            <a:br>
              <a:rPr b="0" i="1" lang="it-IT" sz="1600" u="none" cap="none" strike="noStrike">
                <a:solidFill>
                  <a:schemeClr val="dk2"/>
                </a:solidFill>
                <a:latin typeface="Arial"/>
                <a:ea typeface="Arial"/>
                <a:cs typeface="Arial"/>
                <a:sym typeface="Arial"/>
              </a:rPr>
            </a:br>
            <a:r>
              <a:rPr b="1" i="0" lang="it-IT" sz="1600" u="none" cap="none" strike="noStrike">
                <a:solidFill>
                  <a:schemeClr val="dk2"/>
                </a:solidFill>
                <a:latin typeface="Arial"/>
                <a:ea typeface="Arial"/>
                <a:cs typeface="Arial"/>
                <a:sym typeface="Arial"/>
              </a:rPr>
              <a:t>Nicola Martinelli </a:t>
            </a:r>
            <a:r>
              <a:rPr b="1" i="1" lang="it-IT" sz="1600" u="none" cap="none" strike="noStrike">
                <a:solidFill>
                  <a:schemeClr val="dk2"/>
                </a:solidFill>
                <a:latin typeface="Arial"/>
                <a:ea typeface="Arial"/>
                <a:cs typeface="Arial"/>
                <a:sym typeface="Arial"/>
              </a:rPr>
              <a:t>|</a:t>
            </a:r>
            <a:r>
              <a:rPr b="0" i="1" lang="it-IT" sz="1600" u="none" cap="none" strike="noStrike">
                <a:solidFill>
                  <a:schemeClr val="dk2"/>
                </a:solidFill>
                <a:latin typeface="Arial"/>
                <a:ea typeface="Arial"/>
                <a:cs typeface="Arial"/>
                <a:sym typeface="Arial"/>
              </a:rPr>
              <a:t> Politecnico di Bari</a:t>
            </a:r>
            <a:br>
              <a:rPr b="0" i="1" lang="it-IT" sz="1050" u="none" cap="none" strike="noStrike">
                <a:solidFill>
                  <a:schemeClr val="dk2"/>
                </a:solidFill>
                <a:latin typeface="Arial"/>
                <a:ea typeface="Arial"/>
                <a:cs typeface="Arial"/>
                <a:sym typeface="Arial"/>
              </a:rPr>
            </a:br>
            <a:br>
              <a:rPr b="0" i="1" lang="it-IT" sz="1050" u="none" cap="none" strike="noStrike">
                <a:solidFill>
                  <a:schemeClr val="dk2"/>
                </a:solidFill>
                <a:latin typeface="Arial"/>
                <a:ea typeface="Arial"/>
                <a:cs typeface="Arial"/>
                <a:sym typeface="Arial"/>
              </a:rPr>
            </a:br>
            <a:r>
              <a:rPr b="0" i="0" lang="it-IT" sz="1200" u="none" cap="none" strike="noStrike">
                <a:solidFill>
                  <a:schemeClr val="dk2"/>
                </a:solidFill>
                <a:latin typeface="Arial"/>
                <a:ea typeface="Arial"/>
                <a:cs typeface="Arial"/>
                <a:sym typeface="Arial"/>
              </a:rPr>
              <a:t>31 gennaio 2025</a:t>
            </a:r>
            <a:endParaRPr b="0" i="0" sz="1800" u="none" cap="none" strike="noStrike">
              <a:solidFill>
                <a:schemeClr val="dk1"/>
              </a:solidFill>
              <a:latin typeface="Calibri"/>
              <a:ea typeface="Calibri"/>
              <a:cs typeface="Calibri"/>
              <a:sym typeface="Calibri"/>
            </a:endParaRPr>
          </a:p>
        </p:txBody>
      </p:sp>
      <p:pic>
        <p:nvPicPr>
          <p:cNvPr id="92" name="Google Shape;92;p13"/>
          <p:cNvPicPr preferRelativeResize="0"/>
          <p:nvPr/>
        </p:nvPicPr>
        <p:blipFill rotWithShape="1">
          <a:blip r:embed="rId3">
            <a:alphaModFix/>
          </a:blip>
          <a:srcRect b="0" l="0" r="0" t="0"/>
          <a:stretch/>
        </p:blipFill>
        <p:spPr>
          <a:xfrm>
            <a:off x="5660493" y="3902339"/>
            <a:ext cx="885509" cy="1349688"/>
          </a:xfrm>
          <a:prstGeom prst="rect">
            <a:avLst/>
          </a:prstGeom>
          <a:noFill/>
          <a:ln>
            <a:noFill/>
          </a:ln>
        </p:spPr>
      </p:pic>
      <p:pic>
        <p:nvPicPr>
          <p:cNvPr id="93" name="Google Shape;93;p13"/>
          <p:cNvPicPr preferRelativeResize="0"/>
          <p:nvPr/>
        </p:nvPicPr>
        <p:blipFill rotWithShape="1">
          <a:blip r:embed="rId4">
            <a:alphaModFix/>
          </a:blip>
          <a:srcRect b="0" l="0" r="0" t="0"/>
          <a:stretch/>
        </p:blipFill>
        <p:spPr>
          <a:xfrm>
            <a:off x="9270471" y="5314309"/>
            <a:ext cx="921154" cy="1355937"/>
          </a:xfrm>
          <a:prstGeom prst="rect">
            <a:avLst/>
          </a:prstGeom>
          <a:noFill/>
          <a:ln>
            <a:noFill/>
          </a:ln>
        </p:spPr>
      </p:pic>
      <p:pic>
        <p:nvPicPr>
          <p:cNvPr id="94" name="Google Shape;94;p13"/>
          <p:cNvPicPr preferRelativeResize="0"/>
          <p:nvPr/>
        </p:nvPicPr>
        <p:blipFill rotWithShape="1">
          <a:blip r:embed="rId5">
            <a:alphaModFix/>
          </a:blip>
          <a:srcRect b="0" l="0" r="0" t="0"/>
          <a:stretch/>
        </p:blipFill>
        <p:spPr>
          <a:xfrm>
            <a:off x="8254138" y="5314308"/>
            <a:ext cx="885510" cy="1355938"/>
          </a:xfrm>
          <a:prstGeom prst="rect">
            <a:avLst/>
          </a:prstGeom>
          <a:noFill/>
          <a:ln>
            <a:noFill/>
          </a:ln>
        </p:spPr>
      </p:pic>
      <p:pic>
        <p:nvPicPr>
          <p:cNvPr id="95" name="Google Shape;95;p13"/>
          <p:cNvPicPr preferRelativeResize="0"/>
          <p:nvPr/>
        </p:nvPicPr>
        <p:blipFill rotWithShape="1">
          <a:blip r:embed="rId6">
            <a:alphaModFix/>
          </a:blip>
          <a:srcRect b="0" l="0" r="0" t="0"/>
          <a:stretch/>
        </p:blipFill>
        <p:spPr>
          <a:xfrm>
            <a:off x="7196509" y="5305987"/>
            <a:ext cx="926806" cy="1364259"/>
          </a:xfrm>
          <a:prstGeom prst="rect">
            <a:avLst/>
          </a:prstGeom>
          <a:noFill/>
          <a:ln>
            <a:noFill/>
          </a:ln>
        </p:spPr>
      </p:pic>
      <p:pic>
        <p:nvPicPr>
          <p:cNvPr id="96" name="Google Shape;96;p13"/>
          <p:cNvPicPr preferRelativeResize="0"/>
          <p:nvPr/>
        </p:nvPicPr>
        <p:blipFill rotWithShape="1">
          <a:blip r:embed="rId7">
            <a:alphaModFix/>
          </a:blip>
          <a:srcRect b="1911" l="382" r="0" t="611"/>
          <a:stretch/>
        </p:blipFill>
        <p:spPr>
          <a:xfrm>
            <a:off x="6125759" y="5305986"/>
            <a:ext cx="939927" cy="1364260"/>
          </a:xfrm>
          <a:prstGeom prst="rect">
            <a:avLst/>
          </a:prstGeom>
          <a:noFill/>
          <a:ln>
            <a:noFill/>
          </a:ln>
        </p:spPr>
      </p:pic>
      <p:pic>
        <p:nvPicPr>
          <p:cNvPr id="97" name="Google Shape;97;p13"/>
          <p:cNvPicPr preferRelativeResize="0"/>
          <p:nvPr/>
        </p:nvPicPr>
        <p:blipFill rotWithShape="1">
          <a:blip r:embed="rId8">
            <a:alphaModFix/>
          </a:blip>
          <a:srcRect b="1559" l="0" r="0" t="0"/>
          <a:stretch/>
        </p:blipFill>
        <p:spPr>
          <a:xfrm>
            <a:off x="9683146" y="3895053"/>
            <a:ext cx="930359" cy="1364259"/>
          </a:xfrm>
          <a:prstGeom prst="rect">
            <a:avLst/>
          </a:prstGeom>
          <a:noFill/>
          <a:ln>
            <a:noFill/>
          </a:ln>
        </p:spPr>
      </p:pic>
      <p:pic>
        <p:nvPicPr>
          <p:cNvPr id="98" name="Google Shape;98;p13"/>
          <p:cNvPicPr preferRelativeResize="0"/>
          <p:nvPr/>
        </p:nvPicPr>
        <p:blipFill rotWithShape="1">
          <a:blip r:embed="rId9">
            <a:alphaModFix/>
          </a:blip>
          <a:srcRect b="0" l="0" r="0" t="0"/>
          <a:stretch/>
        </p:blipFill>
        <p:spPr>
          <a:xfrm>
            <a:off x="8696893" y="3902339"/>
            <a:ext cx="915530" cy="1364259"/>
          </a:xfrm>
          <a:prstGeom prst="rect">
            <a:avLst/>
          </a:prstGeom>
          <a:noFill/>
          <a:ln>
            <a:noFill/>
          </a:ln>
        </p:spPr>
      </p:pic>
      <p:pic>
        <p:nvPicPr>
          <p:cNvPr id="99" name="Google Shape;99;p13"/>
          <p:cNvPicPr preferRelativeResize="0"/>
          <p:nvPr/>
        </p:nvPicPr>
        <p:blipFill rotWithShape="1">
          <a:blip r:embed="rId10">
            <a:alphaModFix/>
          </a:blip>
          <a:srcRect b="0" l="0" r="0" t="0"/>
          <a:stretch/>
        </p:blipFill>
        <p:spPr>
          <a:xfrm>
            <a:off x="7675815" y="3902339"/>
            <a:ext cx="915529" cy="1355938"/>
          </a:xfrm>
          <a:prstGeom prst="rect">
            <a:avLst/>
          </a:prstGeom>
          <a:noFill/>
          <a:ln>
            <a:noFill/>
          </a:ln>
        </p:spPr>
      </p:pic>
      <p:pic>
        <p:nvPicPr>
          <p:cNvPr id="100" name="Google Shape;100;p13"/>
          <p:cNvPicPr preferRelativeResize="0"/>
          <p:nvPr/>
        </p:nvPicPr>
        <p:blipFill rotWithShape="1">
          <a:blip r:embed="rId11">
            <a:alphaModFix/>
          </a:blip>
          <a:srcRect b="0" l="0" r="0" t="0"/>
          <a:stretch/>
        </p:blipFill>
        <p:spPr>
          <a:xfrm>
            <a:off x="6663898" y="3903796"/>
            <a:ext cx="915918" cy="1348231"/>
          </a:xfrm>
          <a:prstGeom prst="rect">
            <a:avLst/>
          </a:prstGeom>
          <a:noFill/>
          <a:ln>
            <a:noFill/>
          </a:ln>
        </p:spPr>
      </p:pic>
      <p:pic>
        <p:nvPicPr>
          <p:cNvPr descr="Immagine che contiene testo, schermata, design&#10;&#10;Descrizione generata automaticamente" id="101" name="Google Shape;101;p13"/>
          <p:cNvPicPr preferRelativeResize="0"/>
          <p:nvPr/>
        </p:nvPicPr>
        <p:blipFill rotWithShape="1">
          <a:blip r:embed="rId12">
            <a:alphaModFix/>
          </a:blip>
          <a:srcRect b="0" l="0" r="0" t="0"/>
          <a:stretch/>
        </p:blipFill>
        <p:spPr>
          <a:xfrm>
            <a:off x="567360" y="1006996"/>
            <a:ext cx="3662186" cy="55537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680888" y="365125"/>
            <a:ext cx="10515600" cy="990709"/>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E537D"/>
              </a:buClr>
              <a:buSzPts val="4400"/>
              <a:buFont typeface="Arial"/>
              <a:buNone/>
            </a:pPr>
            <a:r>
              <a:rPr b="1" lang="it-IT" sz="3600">
                <a:solidFill>
                  <a:srgbClr val="D6A19C"/>
                </a:solidFill>
                <a:latin typeface="Arial"/>
                <a:ea typeface="Arial"/>
                <a:cs typeface="Arial"/>
                <a:sym typeface="Arial"/>
              </a:rPr>
              <a:t>La dimensione dell’intervento DSU</a:t>
            </a:r>
            <a:endParaRPr b="1" sz="1600">
              <a:solidFill>
                <a:srgbClr val="D6A19C"/>
              </a:solidFill>
              <a:latin typeface="Arial"/>
              <a:ea typeface="Arial"/>
              <a:cs typeface="Arial"/>
              <a:sym typeface="Arial"/>
            </a:endParaRPr>
          </a:p>
        </p:txBody>
      </p:sp>
      <p:pic>
        <p:nvPicPr>
          <p:cNvPr id="158" name="Google Shape;158;p22"/>
          <p:cNvPicPr preferRelativeResize="0"/>
          <p:nvPr/>
        </p:nvPicPr>
        <p:blipFill rotWithShape="1">
          <a:blip r:embed="rId3">
            <a:alphaModFix/>
          </a:blip>
          <a:srcRect b="0" l="0" r="0" t="0"/>
          <a:stretch/>
        </p:blipFill>
        <p:spPr>
          <a:xfrm>
            <a:off x="779810" y="1746666"/>
            <a:ext cx="6033371" cy="2014908"/>
          </a:xfrm>
          <a:prstGeom prst="rect">
            <a:avLst/>
          </a:prstGeom>
          <a:noFill/>
          <a:ln>
            <a:noFill/>
          </a:ln>
        </p:spPr>
      </p:pic>
      <p:sp>
        <p:nvSpPr>
          <p:cNvPr id="159" name="Google Shape;159;p22"/>
          <p:cNvSpPr/>
          <p:nvPr/>
        </p:nvSpPr>
        <p:spPr>
          <a:xfrm>
            <a:off x="680887" y="1333775"/>
            <a:ext cx="7588045" cy="3693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it-IT" sz="2000" u="none" cap="none" strike="noStrike">
                <a:solidFill>
                  <a:srgbClr val="000000"/>
                </a:solidFill>
                <a:latin typeface="Arial"/>
                <a:ea typeface="Arial"/>
                <a:cs typeface="Arial"/>
                <a:sym typeface="Arial"/>
              </a:rPr>
              <a:t>Università e AFAM iscritti: dato nazionale in migliaia</a:t>
            </a:r>
            <a:endParaRPr/>
          </a:p>
        </p:txBody>
      </p:sp>
      <p:pic>
        <p:nvPicPr>
          <p:cNvPr id="160" name="Google Shape;160;p22"/>
          <p:cNvPicPr preferRelativeResize="0"/>
          <p:nvPr/>
        </p:nvPicPr>
        <p:blipFill rotWithShape="1">
          <a:blip r:embed="rId4">
            <a:alphaModFix/>
          </a:blip>
          <a:srcRect b="0" l="0" r="0" t="0"/>
          <a:stretch/>
        </p:blipFill>
        <p:spPr>
          <a:xfrm>
            <a:off x="7403337" y="1765914"/>
            <a:ext cx="3108325" cy="1728788"/>
          </a:xfrm>
          <a:prstGeom prst="rect">
            <a:avLst/>
          </a:prstGeom>
          <a:noFill/>
          <a:ln>
            <a:noFill/>
          </a:ln>
        </p:spPr>
      </p:pic>
      <p:sp>
        <p:nvSpPr>
          <p:cNvPr id="161" name="Google Shape;161;p22"/>
          <p:cNvSpPr txBox="1"/>
          <p:nvPr>
            <p:ph idx="1" type="body"/>
          </p:nvPr>
        </p:nvSpPr>
        <p:spPr>
          <a:xfrm>
            <a:off x="592398" y="3654456"/>
            <a:ext cx="10515600" cy="69809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it-IT" sz="1400"/>
              <a:t>(*) iscritti corsi di laurea triennale, magistrale e CU</a:t>
            </a:r>
            <a:endParaRPr/>
          </a:p>
        </p:txBody>
      </p:sp>
      <p:sp>
        <p:nvSpPr>
          <p:cNvPr id="162" name="Google Shape;162;p22"/>
          <p:cNvSpPr txBox="1"/>
          <p:nvPr/>
        </p:nvSpPr>
        <p:spPr>
          <a:xfrm>
            <a:off x="592397" y="4102830"/>
            <a:ext cx="11255473" cy="990709"/>
          </a:xfrm>
          <a:prstGeom prst="rect">
            <a:avLst/>
          </a:prstGeom>
          <a:noFill/>
          <a:ln>
            <a:noFill/>
          </a:ln>
        </p:spPr>
        <p:txBody>
          <a:bodyPr anchorCtr="0" anchor="t" bIns="45700" lIns="91425" spcFirstLastPara="1" rIns="91425" wrap="square" tIns="45700">
            <a:noAutofit/>
          </a:bodyPr>
          <a:lstStyle/>
          <a:p>
            <a:pPr indent="0" lvl="0" marL="114300" marR="0" rtl="0" algn="l">
              <a:lnSpc>
                <a:spcPct val="90000"/>
              </a:lnSpc>
              <a:spcBef>
                <a:spcPts val="1000"/>
              </a:spcBef>
              <a:spcAft>
                <a:spcPts val="0"/>
              </a:spcAft>
              <a:buClr>
                <a:schemeClr val="dk1"/>
              </a:buClr>
              <a:buSzPts val="1800"/>
              <a:buFont typeface="Arial"/>
              <a:buNone/>
            </a:pPr>
            <a:r>
              <a:rPr b="0" i="0" lang="it-IT" sz="2400" u="none" cap="none" strike="noStrike">
                <a:solidFill>
                  <a:schemeClr val="dk1"/>
                </a:solidFill>
                <a:latin typeface="Arial"/>
                <a:ea typeface="Arial"/>
                <a:cs typeface="Arial"/>
                <a:sym typeface="Arial"/>
              </a:rPr>
              <a:t>Gli Enti DSU mettono a disposizione dei borsisti +/- 30.900 posti letto, circa 1/4 del fabbisogno (ma non tutti i fuori sede fanno domanda di alloggio!)</a:t>
            </a:r>
            <a:endParaRPr/>
          </a:p>
        </p:txBody>
      </p:sp>
      <p:sp>
        <p:nvSpPr>
          <p:cNvPr id="163" name="Google Shape;163;p22"/>
          <p:cNvSpPr/>
          <p:nvPr/>
        </p:nvSpPr>
        <p:spPr>
          <a:xfrm>
            <a:off x="624971" y="4933304"/>
            <a:ext cx="10627433" cy="1550168"/>
          </a:xfrm>
          <a:prstGeom prst="rect">
            <a:avLst/>
          </a:prstGeom>
          <a:noFill/>
          <a:ln>
            <a:noFill/>
          </a:ln>
        </p:spPr>
        <p:txBody>
          <a:bodyPr anchorCtr="0" anchor="t" bIns="45700" lIns="91425" spcFirstLastPara="1" rIns="91425" wrap="square" tIns="45700">
            <a:noAutofit/>
          </a:bodyPr>
          <a:lstStyle/>
          <a:p>
            <a:pPr indent="0" lvl="0" marL="114300" marR="0" rtl="0" algn="l">
              <a:lnSpc>
                <a:spcPct val="90000"/>
              </a:lnSpc>
              <a:spcBef>
                <a:spcPts val="1000"/>
              </a:spcBef>
              <a:spcAft>
                <a:spcPts val="0"/>
              </a:spcAft>
              <a:buNone/>
            </a:pPr>
            <a:r>
              <a:rPr b="0" i="0" lang="it-IT" sz="2400" u="none" cap="none" strike="noStrike">
                <a:solidFill>
                  <a:schemeClr val="dk1"/>
                </a:solidFill>
                <a:latin typeface="Arial"/>
                <a:ea typeface="Arial"/>
                <a:cs typeface="Arial"/>
                <a:sym typeface="Arial"/>
              </a:rPr>
              <a:t>Un’ampia fascia di studenti resta esclusa dai limiti reddituali per l’accesso ai servizi DSU; per questi non esiste un’offerta strutturata di servizi pubblici questo è particolarmente rilevante per l’accesso all’alloggio</a:t>
            </a:r>
            <a:endParaRPr/>
          </a:p>
          <a:p>
            <a:pPr indent="0" lvl="0" marL="114300" marR="0" rtl="0" algn="l">
              <a:lnSpc>
                <a:spcPct val="90000"/>
              </a:lnSpc>
              <a:spcBef>
                <a:spcPts val="1000"/>
              </a:spcBef>
              <a:spcAft>
                <a:spcPts val="0"/>
              </a:spcAft>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484173" y="403812"/>
            <a:ext cx="5880971" cy="99070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2E537D"/>
              </a:buClr>
              <a:buSzPct val="135802"/>
              <a:buFont typeface="Arial"/>
              <a:buNone/>
            </a:pPr>
            <a:r>
              <a:rPr b="1" lang="it-IT" sz="3600">
                <a:solidFill>
                  <a:srgbClr val="D6A19C"/>
                </a:solidFill>
                <a:latin typeface="Arial"/>
                <a:ea typeface="Arial"/>
                <a:cs typeface="Arial"/>
                <a:sym typeface="Arial"/>
              </a:rPr>
              <a:t>Evoluzione geografia universitaria italiana</a:t>
            </a:r>
            <a:endParaRPr b="1" sz="1600">
              <a:solidFill>
                <a:srgbClr val="D6A19C"/>
              </a:solidFill>
              <a:latin typeface="Arial"/>
              <a:ea typeface="Arial"/>
              <a:cs typeface="Arial"/>
              <a:sym typeface="Arial"/>
            </a:endParaRPr>
          </a:p>
        </p:txBody>
      </p:sp>
      <p:pic>
        <p:nvPicPr>
          <p:cNvPr id="169" name="Google Shape;169;p23"/>
          <p:cNvPicPr preferRelativeResize="0"/>
          <p:nvPr/>
        </p:nvPicPr>
        <p:blipFill rotWithShape="1">
          <a:blip r:embed="rId3">
            <a:alphaModFix/>
          </a:blip>
          <a:srcRect b="13607" l="0" r="0" t="0"/>
          <a:stretch/>
        </p:blipFill>
        <p:spPr>
          <a:xfrm>
            <a:off x="6438378" y="134968"/>
            <a:ext cx="5505606" cy="6588063"/>
          </a:xfrm>
          <a:prstGeom prst="rect">
            <a:avLst/>
          </a:prstGeom>
          <a:noFill/>
          <a:ln>
            <a:noFill/>
          </a:ln>
        </p:spPr>
      </p:pic>
      <p:sp>
        <p:nvSpPr>
          <p:cNvPr id="170" name="Google Shape;170;p23"/>
          <p:cNvSpPr/>
          <p:nvPr/>
        </p:nvSpPr>
        <p:spPr>
          <a:xfrm>
            <a:off x="10511249" y="6415254"/>
            <a:ext cx="1540806"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Fonte ANVUR 2023</a:t>
            </a:r>
            <a:endParaRPr/>
          </a:p>
        </p:txBody>
      </p:sp>
      <p:sp>
        <p:nvSpPr>
          <p:cNvPr id="171" name="Google Shape;171;p23"/>
          <p:cNvSpPr txBox="1"/>
          <p:nvPr>
            <p:ph idx="1" type="body"/>
          </p:nvPr>
        </p:nvSpPr>
        <p:spPr>
          <a:xfrm>
            <a:off x="484173" y="1478412"/>
            <a:ext cx="6323027"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it-IT" sz="2400">
                <a:latin typeface="Arial"/>
                <a:ea typeface="Arial"/>
                <a:cs typeface="Arial"/>
                <a:sym typeface="Arial"/>
              </a:rPr>
              <a:t>Nel periodo 2012/2022 restano stabili gli iscritti alle università tradizionali (+2.700)</a:t>
            </a:r>
            <a:endParaRPr/>
          </a:p>
          <a:p>
            <a:pPr indent="0" lvl="0" marL="0" rtl="0" algn="l">
              <a:lnSpc>
                <a:spcPct val="100000"/>
              </a:lnSpc>
              <a:spcBef>
                <a:spcPts val="1200"/>
              </a:spcBef>
              <a:spcAft>
                <a:spcPts val="0"/>
              </a:spcAft>
              <a:buSzPts val="2800"/>
              <a:buNone/>
            </a:pPr>
            <a:r>
              <a:rPr lang="it-IT" sz="2400">
                <a:latin typeface="Arial"/>
                <a:ea typeface="Arial"/>
                <a:cs typeface="Arial"/>
                <a:sym typeface="Arial"/>
              </a:rPr>
              <a:t>Ma si modifica la distribuzione geografica</a:t>
            </a:r>
            <a:endParaRPr/>
          </a:p>
          <a:p>
            <a:pPr indent="0" lvl="0" marL="0" rtl="0" algn="l">
              <a:lnSpc>
                <a:spcPct val="100000"/>
              </a:lnSpc>
              <a:spcBef>
                <a:spcPts val="1200"/>
              </a:spcBef>
              <a:spcAft>
                <a:spcPts val="0"/>
              </a:spcAft>
              <a:buSzPts val="2800"/>
              <a:buNone/>
            </a:pPr>
            <a:r>
              <a:rPr lang="it-IT" sz="2400">
                <a:latin typeface="Arial"/>
                <a:ea typeface="Arial"/>
                <a:cs typeface="Arial"/>
                <a:sym typeface="Arial"/>
              </a:rPr>
              <a:t>Le regioni in rosso riducono gli iscritti di </a:t>
            </a:r>
            <a:br>
              <a:rPr lang="it-IT" sz="2400">
                <a:latin typeface="Arial"/>
                <a:ea typeface="Arial"/>
                <a:cs typeface="Arial"/>
                <a:sym typeface="Arial"/>
              </a:rPr>
            </a:br>
            <a:r>
              <a:rPr lang="it-IT" sz="2400">
                <a:latin typeface="Arial"/>
                <a:ea typeface="Arial"/>
                <a:cs typeface="Arial"/>
                <a:sym typeface="Arial"/>
              </a:rPr>
              <a:t>circa 114.000 unità, quelle in verde ne guadagnano circa 116.000</a:t>
            </a:r>
            <a:endParaRPr/>
          </a:p>
          <a:p>
            <a:pPr indent="0" lvl="0" marL="0" rtl="0" algn="l">
              <a:lnSpc>
                <a:spcPct val="100000"/>
              </a:lnSpc>
              <a:spcBef>
                <a:spcPts val="1200"/>
              </a:spcBef>
              <a:spcAft>
                <a:spcPts val="0"/>
              </a:spcAft>
              <a:buSzPts val="2800"/>
              <a:buNone/>
            </a:pPr>
            <a:r>
              <a:t/>
            </a:r>
            <a:endParaRPr sz="700">
              <a:latin typeface="Arial"/>
              <a:ea typeface="Arial"/>
              <a:cs typeface="Arial"/>
              <a:sym typeface="Arial"/>
            </a:endParaRPr>
          </a:p>
          <a:p>
            <a:pPr indent="-354013" lvl="0" marL="354013" rtl="0" algn="l">
              <a:lnSpc>
                <a:spcPct val="100000"/>
              </a:lnSpc>
              <a:spcBef>
                <a:spcPts val="300"/>
              </a:spcBef>
              <a:spcAft>
                <a:spcPts val="0"/>
              </a:spcAft>
              <a:buClr>
                <a:schemeClr val="dk1"/>
              </a:buClr>
              <a:buSzPts val="2800"/>
              <a:buFont typeface="Arial"/>
              <a:buChar char="•"/>
            </a:pPr>
            <a:r>
              <a:rPr lang="it-IT" sz="2400">
                <a:latin typeface="Arial"/>
                <a:ea typeface="Arial"/>
                <a:cs typeface="Arial"/>
                <a:sym typeface="Arial"/>
              </a:rPr>
              <a:t>Diversa crescita degli studenti che si iscrivono in atenei della propria regione </a:t>
            </a:r>
            <a:endParaRPr/>
          </a:p>
          <a:p>
            <a:pPr indent="-354013" lvl="0" marL="354013" rtl="0" algn="l">
              <a:lnSpc>
                <a:spcPct val="100000"/>
              </a:lnSpc>
              <a:spcBef>
                <a:spcPts val="300"/>
              </a:spcBef>
              <a:spcAft>
                <a:spcPts val="0"/>
              </a:spcAft>
              <a:buClr>
                <a:schemeClr val="dk1"/>
              </a:buClr>
              <a:buSzPts val="2800"/>
              <a:buFont typeface="Arial"/>
              <a:buChar char="•"/>
            </a:pPr>
            <a:r>
              <a:rPr lang="it-IT" sz="2400">
                <a:latin typeface="Arial"/>
                <a:ea typeface="Arial"/>
                <a:cs typeface="Arial"/>
                <a:sym typeface="Arial"/>
              </a:rPr>
              <a:t>Mobilità interregionale: atenei del Nord </a:t>
            </a:r>
            <a:br>
              <a:rPr lang="it-IT" sz="2400">
                <a:latin typeface="Arial"/>
                <a:ea typeface="Arial"/>
                <a:cs typeface="Arial"/>
                <a:sym typeface="Arial"/>
              </a:rPr>
            </a:br>
            <a:r>
              <a:rPr lang="it-IT" sz="2400">
                <a:latin typeface="Arial"/>
                <a:ea typeface="Arial"/>
                <a:cs typeface="Arial"/>
                <a:sym typeface="Arial"/>
              </a:rPr>
              <a:t>più attrattivi a discapito delle regioni del </a:t>
            </a:r>
            <a:br>
              <a:rPr lang="it-IT" sz="2400">
                <a:latin typeface="Arial"/>
                <a:ea typeface="Arial"/>
                <a:cs typeface="Arial"/>
                <a:sym typeface="Arial"/>
              </a:rPr>
            </a:br>
            <a:r>
              <a:rPr lang="it-IT" sz="2400">
                <a:latin typeface="Arial"/>
                <a:ea typeface="Arial"/>
                <a:cs typeface="Arial"/>
                <a:sym typeface="Arial"/>
              </a:rPr>
              <a:t>Sud e Isole</a:t>
            </a:r>
            <a:endParaRPr/>
          </a:p>
          <a:p>
            <a:pPr indent="0" lvl="0" marL="0" rtl="0" algn="l">
              <a:lnSpc>
                <a:spcPct val="100000"/>
              </a:lnSpc>
              <a:spcBef>
                <a:spcPts val="300"/>
              </a:spcBef>
              <a:spcAft>
                <a:spcPts val="0"/>
              </a:spcAft>
              <a:buClr>
                <a:schemeClr val="dk1"/>
              </a:buClr>
              <a:buSzPts val="2800"/>
              <a:buNone/>
            </a:pPr>
            <a:br>
              <a:rPr lang="it-IT" sz="2400">
                <a:latin typeface="Arial"/>
                <a:ea typeface="Arial"/>
                <a:cs typeface="Arial"/>
                <a:sym typeface="Arial"/>
              </a:rPr>
            </a:br>
            <a:endParaRPr sz="2400">
              <a:latin typeface="Arial"/>
              <a:ea typeface="Arial"/>
              <a:cs typeface="Arial"/>
              <a:sym typeface="Arial"/>
            </a:endParaRPr>
          </a:p>
          <a:p>
            <a:pPr indent="0" lvl="0" marL="0" rtl="0" algn="l">
              <a:lnSpc>
                <a:spcPct val="100000"/>
              </a:lnSpc>
              <a:spcBef>
                <a:spcPts val="300"/>
              </a:spcBef>
              <a:spcAft>
                <a:spcPts val="0"/>
              </a:spcAft>
              <a:buSzPts val="2800"/>
              <a:buNone/>
            </a:pPr>
            <a:r>
              <a:t/>
            </a:r>
            <a:endParaRPr sz="1800">
              <a:latin typeface="Arial"/>
              <a:ea typeface="Arial"/>
              <a:cs typeface="Arial"/>
              <a:sym typeface="Arial"/>
            </a:endParaRPr>
          </a:p>
          <a:p>
            <a:pPr indent="-279400" lvl="0" marL="457200" rtl="0" algn="l">
              <a:lnSpc>
                <a:spcPct val="90000"/>
              </a:lnSpc>
              <a:spcBef>
                <a:spcPts val="0"/>
              </a:spcBef>
              <a:spcAft>
                <a:spcPts val="0"/>
              </a:spcAft>
              <a:buClr>
                <a:schemeClr val="dk1"/>
              </a:buClr>
              <a:buSzPts val="2800"/>
              <a:buFont typeface="Calibri"/>
              <a:buNone/>
            </a:pPr>
            <a:r>
              <a:t/>
            </a:r>
            <a:endParaRPr sz="2400">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Font typeface="Arial"/>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sz="24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4"/>
          <p:cNvPicPr preferRelativeResize="0"/>
          <p:nvPr/>
        </p:nvPicPr>
        <p:blipFill rotWithShape="1">
          <a:blip r:embed="rId3">
            <a:alphaModFix/>
          </a:blip>
          <a:srcRect b="7980" l="14621" r="14024" t="14077"/>
          <a:stretch/>
        </p:blipFill>
        <p:spPr>
          <a:xfrm>
            <a:off x="6776717" y="638518"/>
            <a:ext cx="5310900" cy="6219482"/>
          </a:xfrm>
          <a:prstGeom prst="rect">
            <a:avLst/>
          </a:prstGeom>
          <a:noFill/>
          <a:ln>
            <a:noFill/>
          </a:ln>
        </p:spPr>
      </p:pic>
      <p:sp>
        <p:nvSpPr>
          <p:cNvPr id="177" name="Google Shape;177;p24"/>
          <p:cNvSpPr txBox="1"/>
          <p:nvPr/>
        </p:nvSpPr>
        <p:spPr>
          <a:xfrm>
            <a:off x="403697" y="1133782"/>
            <a:ext cx="6517001" cy="4434828"/>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600"/>
              </a:spcBef>
              <a:spcAft>
                <a:spcPts val="0"/>
              </a:spcAft>
              <a:buClr>
                <a:schemeClr val="dk1"/>
              </a:buClr>
              <a:buSzPts val="1800"/>
              <a:buFont typeface="Arial"/>
              <a:buNone/>
            </a:pPr>
            <a:r>
              <a:rPr b="0" i="0" lang="it-IT" sz="2400" u="none" cap="none" strike="noStrike">
                <a:solidFill>
                  <a:schemeClr val="dk1"/>
                </a:solidFill>
                <a:latin typeface="Arial"/>
                <a:ea typeface="Arial"/>
                <a:cs typeface="Arial"/>
                <a:sym typeface="Arial"/>
              </a:rPr>
              <a:t>Considerando i soli movimenti interregionali </a:t>
            </a:r>
            <a:endParaRPr/>
          </a:p>
          <a:p>
            <a:pPr indent="-249238" lvl="0" marL="363538" marR="0" rtl="0" algn="l">
              <a:lnSpc>
                <a:spcPct val="100000"/>
              </a:lnSpc>
              <a:spcBef>
                <a:spcPts val="600"/>
              </a:spcBef>
              <a:spcAft>
                <a:spcPts val="0"/>
              </a:spcAft>
              <a:buClr>
                <a:schemeClr val="dk1"/>
              </a:buClr>
              <a:buSzPts val="1800"/>
              <a:buFont typeface="Arial"/>
              <a:buChar char="•"/>
            </a:pPr>
            <a:r>
              <a:rPr b="0" i="0" lang="it-IT" sz="2400" u="none" cap="none" strike="noStrike">
                <a:solidFill>
                  <a:schemeClr val="dk1"/>
                </a:solidFill>
                <a:latin typeface="Arial"/>
                <a:ea typeface="Arial"/>
                <a:cs typeface="Arial"/>
                <a:sym typeface="Arial"/>
              </a:rPr>
              <a:t>dei 2 mln di studenti dell’AA 22/23 circa 340.000 si iscrivono a università di una regione diversa da quella di residenza; </a:t>
            </a:r>
            <a:endParaRPr/>
          </a:p>
          <a:p>
            <a:pPr indent="-249238" lvl="0" marL="363538" marR="0" rtl="0" algn="l">
              <a:lnSpc>
                <a:spcPct val="100000"/>
              </a:lnSpc>
              <a:spcBef>
                <a:spcPts val="600"/>
              </a:spcBef>
              <a:spcAft>
                <a:spcPts val="0"/>
              </a:spcAft>
              <a:buClr>
                <a:schemeClr val="dk1"/>
              </a:buClr>
              <a:buSzPts val="1800"/>
              <a:buFont typeface="Arial"/>
              <a:buChar char="•"/>
            </a:pPr>
            <a:r>
              <a:rPr b="0" i="0" lang="it-IT" sz="2400" u="none" cap="none" strike="noStrike">
                <a:solidFill>
                  <a:schemeClr val="dk1"/>
                </a:solidFill>
                <a:latin typeface="Arial"/>
                <a:ea typeface="Arial"/>
                <a:cs typeface="Arial"/>
                <a:sym typeface="Arial"/>
              </a:rPr>
              <a:t>a questi si sommano circa 49.000 studenti provenienti dall’estero; </a:t>
            </a:r>
            <a:endParaRPr/>
          </a:p>
          <a:p>
            <a:pPr indent="-249238" lvl="0" marL="363538" marR="0" rtl="0" algn="l">
              <a:lnSpc>
                <a:spcPct val="100000"/>
              </a:lnSpc>
              <a:spcBef>
                <a:spcPts val="600"/>
              </a:spcBef>
              <a:spcAft>
                <a:spcPts val="0"/>
              </a:spcAft>
              <a:buClr>
                <a:schemeClr val="dk1"/>
              </a:buClr>
              <a:buSzPts val="1800"/>
              <a:buFont typeface="Arial"/>
              <a:buChar char="•"/>
            </a:pPr>
            <a:r>
              <a:rPr b="0" i="0" lang="it-IT" sz="2400" u="none" cap="none" strike="noStrike">
                <a:solidFill>
                  <a:schemeClr val="dk1"/>
                </a:solidFill>
                <a:latin typeface="Arial"/>
                <a:ea typeface="Arial"/>
                <a:cs typeface="Arial"/>
                <a:sym typeface="Arial"/>
              </a:rPr>
              <a:t>Il 22% degli iscritti proviene da altra regione</a:t>
            </a:r>
            <a:br>
              <a:rPr b="0" i="0" lang="it-IT" sz="2400" u="none" cap="none" strike="noStrike">
                <a:solidFill>
                  <a:schemeClr val="dk1"/>
                </a:solidFill>
                <a:latin typeface="Arial"/>
                <a:ea typeface="Arial"/>
                <a:cs typeface="Arial"/>
                <a:sym typeface="Arial"/>
              </a:rPr>
            </a:br>
            <a:r>
              <a:rPr b="0" i="0" lang="it-IT" sz="2400" u="none" cap="none" strike="noStrike">
                <a:solidFill>
                  <a:schemeClr val="dk1"/>
                </a:solidFill>
                <a:latin typeface="Arial"/>
                <a:ea typeface="Arial"/>
                <a:cs typeface="Arial"/>
                <a:sym typeface="Arial"/>
              </a:rPr>
              <a:t>Il 24% se contiamo anche gli stranieri</a:t>
            </a:r>
            <a:endParaRPr/>
          </a:p>
          <a:p>
            <a:pPr indent="-249238" lvl="0" marL="363538" marR="0" rtl="0" algn="l">
              <a:lnSpc>
                <a:spcPct val="100000"/>
              </a:lnSpc>
              <a:spcBef>
                <a:spcPts val="600"/>
              </a:spcBef>
              <a:spcAft>
                <a:spcPts val="0"/>
              </a:spcAft>
              <a:buClr>
                <a:schemeClr val="dk1"/>
              </a:buClr>
              <a:buSzPts val="1800"/>
              <a:buFont typeface="Arial"/>
              <a:buChar char="•"/>
            </a:pPr>
            <a:r>
              <a:rPr b="0" i="0" lang="it-IT" sz="2400" u="none" cap="none" strike="noStrike">
                <a:solidFill>
                  <a:schemeClr val="dk1"/>
                </a:solidFill>
                <a:latin typeface="Arial"/>
                <a:ea typeface="Arial"/>
                <a:cs typeface="Arial"/>
                <a:sym typeface="Arial"/>
              </a:rPr>
              <a:t>Circa il 40% (640.000</a:t>
            </a:r>
            <a:r>
              <a:rPr b="1" i="0" lang="it-IT" sz="2400" u="none" cap="none" strike="noStrike">
                <a:solidFill>
                  <a:schemeClr val="dk1"/>
                </a:solidFill>
                <a:latin typeface="Arial"/>
                <a:ea typeface="Arial"/>
                <a:cs typeface="Arial"/>
                <a:sym typeface="Arial"/>
              </a:rPr>
              <a:t>) </a:t>
            </a:r>
            <a:r>
              <a:rPr b="0" i="0" lang="it-IT" sz="2400" u="none" cap="none" strike="noStrike">
                <a:solidFill>
                  <a:schemeClr val="dk1"/>
                </a:solidFill>
                <a:latin typeface="Arial"/>
                <a:ea typeface="Arial"/>
                <a:cs typeface="Arial"/>
                <a:sym typeface="Arial"/>
              </a:rPr>
              <a:t>se consideriamo fuori sede gli studenti provenienti da altra provincia e gli stranieri (sovrastima)</a:t>
            </a:r>
            <a:endParaRPr/>
          </a:p>
          <a:p>
            <a:pPr indent="-249238" lvl="0" marL="363538" marR="0" rtl="0" algn="l">
              <a:lnSpc>
                <a:spcPct val="100000"/>
              </a:lnSpc>
              <a:spcBef>
                <a:spcPts val="600"/>
              </a:spcBef>
              <a:spcAft>
                <a:spcPts val="0"/>
              </a:spcAft>
              <a:buClr>
                <a:schemeClr val="dk1"/>
              </a:buClr>
              <a:buSzPts val="1800"/>
              <a:buFont typeface="Arial"/>
              <a:buChar char="•"/>
            </a:pPr>
            <a:r>
              <a:rPr b="1" i="0" lang="it-IT" sz="2400" u="none" cap="none" strike="noStrike">
                <a:solidFill>
                  <a:schemeClr val="dk1"/>
                </a:solidFill>
                <a:latin typeface="Arial"/>
                <a:ea typeface="Arial"/>
                <a:cs typeface="Arial"/>
                <a:sym typeface="Arial"/>
              </a:rPr>
              <a:t>Mobilità studentesca in forte crescita negli ultimi 20 anni</a:t>
            </a:r>
            <a:endParaRPr/>
          </a:p>
          <a:p>
            <a:pPr indent="-134938" lvl="0" marL="363538" marR="0" rtl="0" algn="l">
              <a:lnSpc>
                <a:spcPct val="100000"/>
              </a:lnSpc>
              <a:spcBef>
                <a:spcPts val="600"/>
              </a:spcBef>
              <a:spcAft>
                <a:spcPts val="0"/>
              </a:spcAft>
              <a:buClr>
                <a:schemeClr val="dk1"/>
              </a:buClr>
              <a:buSzPts val="1800"/>
              <a:buFont typeface="Arial"/>
              <a:buNone/>
            </a:pPr>
            <a:r>
              <a:t/>
            </a:r>
            <a:endParaRPr b="0" i="0" sz="2400" u="none" cap="none" strike="noStrike">
              <a:solidFill>
                <a:schemeClr val="dk1"/>
              </a:solidFill>
              <a:latin typeface="Arial"/>
              <a:ea typeface="Arial"/>
              <a:cs typeface="Arial"/>
              <a:sym typeface="Arial"/>
            </a:endParaRPr>
          </a:p>
        </p:txBody>
      </p:sp>
      <p:sp>
        <p:nvSpPr>
          <p:cNvPr id="178" name="Google Shape;178;p24"/>
          <p:cNvSpPr txBox="1"/>
          <p:nvPr>
            <p:ph type="title"/>
          </p:nvPr>
        </p:nvSpPr>
        <p:spPr>
          <a:xfrm>
            <a:off x="547678" y="265735"/>
            <a:ext cx="10515600" cy="990709"/>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E537D"/>
              </a:buClr>
              <a:buSzPts val="4400"/>
              <a:buFont typeface="Arial"/>
              <a:buNone/>
            </a:pPr>
            <a:r>
              <a:rPr b="1" lang="it-IT" sz="4000">
                <a:solidFill>
                  <a:srgbClr val="D6A19C"/>
                </a:solidFill>
                <a:latin typeface="Arial"/>
                <a:ea typeface="Arial"/>
                <a:cs typeface="Arial"/>
                <a:sym typeface="Arial"/>
              </a:rPr>
              <a:t>La mobilità interregionale</a:t>
            </a:r>
            <a:endParaRPr b="1" sz="1800">
              <a:solidFill>
                <a:srgbClr val="D6A19C"/>
              </a:solidFill>
              <a:latin typeface="Arial"/>
              <a:ea typeface="Arial"/>
              <a:cs typeface="Arial"/>
              <a:sym typeface="Arial"/>
            </a:endParaRPr>
          </a:p>
        </p:txBody>
      </p:sp>
      <p:pic>
        <p:nvPicPr>
          <p:cNvPr id="179" name="Google Shape;179;p24"/>
          <p:cNvPicPr preferRelativeResize="0"/>
          <p:nvPr/>
        </p:nvPicPr>
        <p:blipFill rotWithShape="1">
          <a:blip r:embed="rId3">
            <a:alphaModFix/>
          </a:blip>
          <a:srcRect b="85568" l="49067" r="28015" t="5693"/>
          <a:stretch/>
        </p:blipFill>
        <p:spPr>
          <a:xfrm>
            <a:off x="6901977" y="5568610"/>
            <a:ext cx="2084719" cy="844119"/>
          </a:xfrm>
          <a:prstGeom prst="rect">
            <a:avLst/>
          </a:prstGeom>
          <a:noFill/>
          <a:ln>
            <a:noFill/>
          </a:ln>
        </p:spPr>
      </p:pic>
      <p:sp>
        <p:nvSpPr>
          <p:cNvPr id="180" name="Google Shape;180;p24"/>
          <p:cNvSpPr txBox="1"/>
          <p:nvPr/>
        </p:nvSpPr>
        <p:spPr>
          <a:xfrm>
            <a:off x="9695145" y="1629227"/>
            <a:ext cx="2437703" cy="1531533"/>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2E537D"/>
              </a:buClr>
              <a:buSzPts val="4400"/>
              <a:buFont typeface="Arial"/>
              <a:buNone/>
            </a:pPr>
            <a:r>
              <a:rPr b="1" i="0" lang="it-IT" sz="2300" u="none" cap="none" strike="noStrike">
                <a:solidFill>
                  <a:srgbClr val="595959"/>
                </a:solidFill>
                <a:latin typeface="Arial"/>
                <a:ea typeface="Arial"/>
                <a:cs typeface="Arial"/>
                <a:sym typeface="Arial"/>
              </a:rPr>
              <a:t>AA 2022/23 </a:t>
            </a:r>
            <a:endParaRPr/>
          </a:p>
          <a:p>
            <a:pPr indent="0" lvl="0" marL="0" marR="0" rtl="0" algn="ctr">
              <a:lnSpc>
                <a:spcPct val="100000"/>
              </a:lnSpc>
              <a:spcBef>
                <a:spcPts val="0"/>
              </a:spcBef>
              <a:spcAft>
                <a:spcPts val="0"/>
              </a:spcAft>
              <a:buClr>
                <a:srgbClr val="2E537D"/>
              </a:buClr>
              <a:buSzPts val="4400"/>
              <a:buFont typeface="Arial"/>
              <a:buNone/>
            </a:pPr>
            <a:r>
              <a:rPr b="1" i="0" lang="it-IT" sz="2300" u="none" cap="none" strike="noStrike">
                <a:solidFill>
                  <a:srgbClr val="595959"/>
                </a:solidFill>
                <a:latin typeface="Arial"/>
                <a:ea typeface="Arial"/>
                <a:cs typeface="Arial"/>
                <a:sym typeface="Arial"/>
              </a:rPr>
              <a:t>Saldo </a:t>
            </a:r>
            <a:br>
              <a:rPr b="1" i="0" lang="it-IT" sz="2300" u="none" cap="none" strike="noStrike">
                <a:solidFill>
                  <a:srgbClr val="595959"/>
                </a:solidFill>
                <a:latin typeface="Arial"/>
                <a:ea typeface="Arial"/>
                <a:cs typeface="Arial"/>
                <a:sym typeface="Arial"/>
              </a:rPr>
            </a:br>
            <a:r>
              <a:rPr b="1" i="0" lang="it-IT" sz="2300" u="none" cap="none" strike="noStrike">
                <a:solidFill>
                  <a:srgbClr val="595959"/>
                </a:solidFill>
                <a:latin typeface="Arial"/>
                <a:ea typeface="Arial"/>
                <a:cs typeface="Arial"/>
                <a:sym typeface="Arial"/>
              </a:rPr>
              <a:t>entrate – uscite </a:t>
            </a:r>
            <a:br>
              <a:rPr b="1" i="0" lang="it-IT" sz="2300" u="none" cap="none" strike="noStrike">
                <a:solidFill>
                  <a:srgbClr val="595959"/>
                </a:solidFill>
                <a:latin typeface="Arial"/>
                <a:ea typeface="Arial"/>
                <a:cs typeface="Arial"/>
                <a:sym typeface="Arial"/>
              </a:rPr>
            </a:br>
            <a:r>
              <a:rPr b="1" i="0" lang="it-IT" sz="2300" u="none" cap="none" strike="noStrike">
                <a:solidFill>
                  <a:srgbClr val="595959"/>
                </a:solidFill>
                <a:latin typeface="Arial"/>
                <a:ea typeface="Arial"/>
                <a:cs typeface="Arial"/>
                <a:sym typeface="Arial"/>
              </a:rPr>
              <a:t>(x 1000)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5"/>
          <p:cNvSpPr txBox="1"/>
          <p:nvPr/>
        </p:nvSpPr>
        <p:spPr>
          <a:xfrm>
            <a:off x="547678" y="1036094"/>
            <a:ext cx="11265631" cy="5430783"/>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600"/>
              </a:spcBef>
              <a:spcAft>
                <a:spcPts val="0"/>
              </a:spcAft>
              <a:buClr>
                <a:schemeClr val="dk1"/>
              </a:buClr>
              <a:buSzPts val="1800"/>
              <a:buFont typeface="Arial"/>
              <a:buNone/>
            </a:pPr>
            <a:r>
              <a:rPr b="0" i="0" lang="it-IT" sz="2400" u="none" cap="none" strike="noStrike">
                <a:solidFill>
                  <a:schemeClr val="dk1"/>
                </a:solidFill>
                <a:latin typeface="Arial"/>
                <a:ea typeface="Arial"/>
                <a:cs typeface="Arial"/>
                <a:sym typeface="Arial"/>
              </a:rPr>
              <a:t>Mobilità dalle regioni del Sud verso Nord e non solo: esiste una fitta rete di flussi</a:t>
            </a:r>
            <a:endParaRPr b="0" i="0" sz="900" u="none" cap="none" strike="noStrike">
              <a:solidFill>
                <a:schemeClr val="dk1"/>
              </a:solidFill>
              <a:latin typeface="Arial"/>
              <a:ea typeface="Arial"/>
              <a:cs typeface="Arial"/>
              <a:sym typeface="Arial"/>
            </a:endParaRPr>
          </a:p>
          <a:p>
            <a:pPr indent="0" lvl="0" marL="114300" marR="0" rtl="0" algn="l">
              <a:lnSpc>
                <a:spcPct val="100000"/>
              </a:lnSpc>
              <a:spcBef>
                <a:spcPts val="600"/>
              </a:spcBef>
              <a:spcAft>
                <a:spcPts val="0"/>
              </a:spcAft>
              <a:buClr>
                <a:schemeClr val="dk1"/>
              </a:buClr>
              <a:buSzPts val="1800"/>
              <a:buFont typeface="Arial"/>
              <a:buNone/>
            </a:pPr>
            <a:r>
              <a:rPr b="0" i="0" lang="it-IT" sz="2400" u="none" cap="none" strike="noStrike">
                <a:solidFill>
                  <a:schemeClr val="dk1"/>
                </a:solidFill>
                <a:latin typeface="Arial"/>
                <a:ea typeface="Arial"/>
                <a:cs typeface="Arial"/>
                <a:sym typeface="Arial"/>
              </a:rPr>
              <a:t>La propensione a studiare fuori sede resta alta anche al Nord;</a:t>
            </a:r>
            <a:endParaRPr/>
          </a:p>
          <a:p>
            <a:pPr indent="0" lvl="0" marL="114300" marR="0" rtl="0" algn="l">
              <a:lnSpc>
                <a:spcPct val="100000"/>
              </a:lnSpc>
              <a:spcBef>
                <a:spcPts val="600"/>
              </a:spcBef>
              <a:spcAft>
                <a:spcPts val="0"/>
              </a:spcAft>
              <a:buClr>
                <a:schemeClr val="dk1"/>
              </a:buClr>
              <a:buSzPts val="1800"/>
              <a:buFont typeface="Arial"/>
              <a:buNone/>
            </a:pPr>
            <a:r>
              <a:t/>
            </a:r>
            <a:endParaRPr b="0" i="0" sz="1050" u="none" cap="none" strike="noStrike">
              <a:solidFill>
                <a:schemeClr val="dk1"/>
              </a:solidFill>
              <a:latin typeface="Arial"/>
              <a:ea typeface="Arial"/>
              <a:cs typeface="Arial"/>
              <a:sym typeface="Arial"/>
            </a:endParaRPr>
          </a:p>
          <a:p>
            <a:pPr indent="-457200" lvl="0" marL="571500" marR="0" rtl="0" algn="l">
              <a:lnSpc>
                <a:spcPct val="100000"/>
              </a:lnSpc>
              <a:spcBef>
                <a:spcPts val="600"/>
              </a:spcBef>
              <a:spcAft>
                <a:spcPts val="0"/>
              </a:spcAft>
              <a:buClr>
                <a:schemeClr val="dk1"/>
              </a:buClr>
              <a:buSzPts val="2400"/>
              <a:buFont typeface="Arial"/>
              <a:buAutoNum type="arabicPeriod"/>
            </a:pPr>
            <a:r>
              <a:rPr b="1" i="0" lang="it-IT" sz="2400" u="none" cap="none" strike="noStrike">
                <a:solidFill>
                  <a:schemeClr val="dk1"/>
                </a:solidFill>
                <a:latin typeface="Arial"/>
                <a:ea typeface="Arial"/>
                <a:cs typeface="Arial"/>
                <a:sym typeface="Arial"/>
              </a:rPr>
              <a:t>La scelta di studiare fuori casa</a:t>
            </a:r>
            <a:endParaRPr/>
          </a:p>
          <a:p>
            <a:pPr indent="-457200" lvl="0" marL="571500" marR="0" rtl="0" algn="l">
              <a:lnSpc>
                <a:spcPct val="100000"/>
              </a:lnSpc>
              <a:spcBef>
                <a:spcPts val="1800"/>
              </a:spcBef>
              <a:spcAft>
                <a:spcPts val="0"/>
              </a:spcAft>
              <a:buClr>
                <a:schemeClr val="dk1"/>
              </a:buClr>
              <a:buSzPts val="2400"/>
              <a:buFont typeface="Arial"/>
              <a:buAutoNum type="arabicPeriod"/>
            </a:pPr>
            <a:r>
              <a:rPr b="1" i="0" lang="it-IT" sz="2400" u="none" cap="none" strike="noStrike">
                <a:solidFill>
                  <a:schemeClr val="dk1"/>
                </a:solidFill>
                <a:latin typeface="Arial"/>
                <a:ea typeface="Arial"/>
                <a:cs typeface="Arial"/>
                <a:sym typeface="Arial"/>
              </a:rPr>
              <a:t>La scelta dell’Università e della città dove studiare</a:t>
            </a:r>
            <a:endParaRPr/>
          </a:p>
          <a:p>
            <a:pPr indent="-269875" lvl="0" marL="809625" marR="0" rtl="0" algn="l">
              <a:lnSpc>
                <a:spcPct val="100000"/>
              </a:lnSpc>
              <a:spcBef>
                <a:spcPts val="600"/>
              </a:spcBef>
              <a:spcAft>
                <a:spcPts val="0"/>
              </a:spcAft>
              <a:buClr>
                <a:schemeClr val="dk1"/>
              </a:buClr>
              <a:buSzPts val="2400"/>
              <a:buFont typeface="Arial"/>
              <a:buChar char="•"/>
            </a:pPr>
            <a:r>
              <a:rPr b="0" i="0" lang="it-IT" sz="2400" u="none" cap="none" strike="noStrike">
                <a:solidFill>
                  <a:schemeClr val="dk1"/>
                </a:solidFill>
                <a:latin typeface="Arial"/>
                <a:ea typeface="Arial"/>
                <a:cs typeface="Arial"/>
                <a:sym typeface="Arial"/>
              </a:rPr>
              <a:t>Qualità dei corsi e prospettive occupazionali offerte dall’ateneo</a:t>
            </a:r>
            <a:endParaRPr/>
          </a:p>
          <a:p>
            <a:pPr indent="-269875" lvl="0" marL="809625" marR="0" rtl="0" algn="l">
              <a:lnSpc>
                <a:spcPct val="100000"/>
              </a:lnSpc>
              <a:spcBef>
                <a:spcPts val="600"/>
              </a:spcBef>
              <a:spcAft>
                <a:spcPts val="0"/>
              </a:spcAft>
              <a:buClr>
                <a:schemeClr val="dk1"/>
              </a:buClr>
              <a:buSzPts val="2400"/>
              <a:buFont typeface="Arial"/>
              <a:buChar char="•"/>
            </a:pPr>
            <a:r>
              <a:rPr b="0" i="0" lang="it-IT" sz="2400" u="none" cap="none" strike="noStrike">
                <a:solidFill>
                  <a:schemeClr val="dk1"/>
                </a:solidFill>
                <a:latin typeface="Arial"/>
                <a:ea typeface="Arial"/>
                <a:cs typeface="Arial"/>
                <a:sym typeface="Arial"/>
              </a:rPr>
              <a:t>Vivibilità e del territorio, efficienza trasporti, offerta culturale e opportunità di lavoro durante il periodo di studi</a:t>
            </a:r>
            <a:endParaRPr/>
          </a:p>
          <a:p>
            <a:pPr indent="-269875" lvl="0" marL="809625" marR="0" rtl="0" algn="l">
              <a:lnSpc>
                <a:spcPct val="100000"/>
              </a:lnSpc>
              <a:spcBef>
                <a:spcPts val="600"/>
              </a:spcBef>
              <a:spcAft>
                <a:spcPts val="0"/>
              </a:spcAft>
              <a:buClr>
                <a:schemeClr val="dk1"/>
              </a:buClr>
              <a:buSzPts val="2400"/>
              <a:buFont typeface="Arial"/>
              <a:buChar char="•"/>
            </a:pPr>
            <a:r>
              <a:rPr b="0" i="0" lang="it-IT" sz="2400" u="none" cap="none" strike="noStrike">
                <a:solidFill>
                  <a:schemeClr val="dk1"/>
                </a:solidFill>
                <a:latin typeface="Arial"/>
                <a:ea typeface="Arial"/>
                <a:cs typeface="Arial"/>
                <a:sym typeface="Arial"/>
              </a:rPr>
              <a:t>Servizi per la generalità degli studenti importanti per l’attrattività degli atenei</a:t>
            </a:r>
            <a:endParaRPr/>
          </a:p>
          <a:p>
            <a:pPr indent="-312738" lvl="0" marL="903288" marR="0" rtl="0" algn="l">
              <a:lnSpc>
                <a:spcPct val="100000"/>
              </a:lnSpc>
              <a:spcBef>
                <a:spcPts val="6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457200" lvl="0" marL="571500" marR="0" rtl="0" algn="l">
              <a:lnSpc>
                <a:spcPct val="100000"/>
              </a:lnSpc>
              <a:spcBef>
                <a:spcPts val="600"/>
              </a:spcBef>
              <a:spcAft>
                <a:spcPts val="0"/>
              </a:spcAft>
              <a:buClr>
                <a:schemeClr val="dk1"/>
              </a:buClr>
              <a:buSzPts val="2400"/>
              <a:buFont typeface="Arial"/>
              <a:buAutoNum type="arabicPeriod" startAt="3"/>
            </a:pPr>
            <a:r>
              <a:rPr b="1" i="0" lang="it-IT" sz="2400" u="none" cap="none" strike="noStrike">
                <a:solidFill>
                  <a:schemeClr val="dk1"/>
                </a:solidFill>
                <a:latin typeface="Arial"/>
                <a:ea typeface="Arial"/>
                <a:cs typeface="Arial"/>
                <a:sym typeface="Arial"/>
              </a:rPr>
              <a:t>DSU basato sul principio dell’accoglienza</a:t>
            </a:r>
            <a:endParaRPr/>
          </a:p>
          <a:p>
            <a:pPr indent="-363538" lvl="0" marL="903288" marR="0" rtl="0" algn="l">
              <a:lnSpc>
                <a:spcPct val="100000"/>
              </a:lnSpc>
              <a:spcBef>
                <a:spcPts val="600"/>
              </a:spcBef>
              <a:spcAft>
                <a:spcPts val="0"/>
              </a:spcAft>
              <a:buClr>
                <a:schemeClr val="dk1"/>
              </a:buClr>
              <a:buSzPts val="2400"/>
              <a:buFont typeface="Arial"/>
              <a:buChar char="•"/>
            </a:pPr>
            <a:r>
              <a:rPr b="0" i="0" lang="it-IT" sz="2400" u="none" cap="none" strike="noStrike">
                <a:solidFill>
                  <a:schemeClr val="dk1"/>
                </a:solidFill>
                <a:latin typeface="Arial"/>
                <a:ea typeface="Arial"/>
                <a:cs typeface="Arial"/>
                <a:sym typeface="Arial"/>
              </a:rPr>
              <a:t>	Servizi DSU uno strumento per attrarre capitale umano</a:t>
            </a:r>
            <a:endParaRPr/>
          </a:p>
          <a:p>
            <a:pPr indent="-342900" lvl="0" marL="571500" marR="0" rtl="0" algn="l">
              <a:lnSpc>
                <a:spcPct val="100000"/>
              </a:lnSpc>
              <a:spcBef>
                <a:spcPts val="600"/>
              </a:spcBef>
              <a:spcAft>
                <a:spcPts val="0"/>
              </a:spcAft>
              <a:buClr>
                <a:schemeClr val="dk1"/>
              </a:buClr>
              <a:buSzPts val="1800"/>
              <a:buFont typeface="Arial"/>
              <a:buNone/>
            </a:pPr>
            <a:r>
              <a:t/>
            </a:r>
            <a:endParaRPr b="0" i="0" sz="2400" u="none" cap="none" strike="noStrike">
              <a:solidFill>
                <a:schemeClr val="dk1"/>
              </a:solidFill>
              <a:latin typeface="Arial"/>
              <a:ea typeface="Arial"/>
              <a:cs typeface="Arial"/>
              <a:sym typeface="Arial"/>
            </a:endParaRPr>
          </a:p>
          <a:p>
            <a:pPr indent="-342900" lvl="0" marL="571500" marR="0" rtl="0" algn="l">
              <a:lnSpc>
                <a:spcPct val="100000"/>
              </a:lnSpc>
              <a:spcBef>
                <a:spcPts val="600"/>
              </a:spcBef>
              <a:spcAft>
                <a:spcPts val="0"/>
              </a:spcAft>
              <a:buClr>
                <a:schemeClr val="dk1"/>
              </a:buClr>
              <a:buSzPts val="1800"/>
              <a:buFont typeface="Arial"/>
              <a:buNone/>
            </a:pPr>
            <a:r>
              <a:t/>
            </a:r>
            <a:endParaRPr b="0" i="0" sz="2400" u="none" cap="none" strike="noStrike">
              <a:solidFill>
                <a:schemeClr val="dk1"/>
              </a:solidFill>
              <a:latin typeface="Arial"/>
              <a:ea typeface="Arial"/>
              <a:cs typeface="Arial"/>
              <a:sym typeface="Arial"/>
            </a:endParaRPr>
          </a:p>
          <a:p>
            <a:pPr indent="-134938" lvl="0" marL="363538" marR="0" rtl="0" algn="l">
              <a:lnSpc>
                <a:spcPct val="100000"/>
              </a:lnSpc>
              <a:spcBef>
                <a:spcPts val="600"/>
              </a:spcBef>
              <a:spcAft>
                <a:spcPts val="0"/>
              </a:spcAft>
              <a:buClr>
                <a:schemeClr val="dk1"/>
              </a:buClr>
              <a:buSzPts val="1800"/>
              <a:buFont typeface="Arial"/>
              <a:buNone/>
            </a:pPr>
            <a:r>
              <a:t/>
            </a:r>
            <a:endParaRPr b="0" i="0" sz="2400" u="none" cap="none" strike="noStrike">
              <a:solidFill>
                <a:schemeClr val="dk1"/>
              </a:solidFill>
              <a:latin typeface="Arial"/>
              <a:ea typeface="Arial"/>
              <a:cs typeface="Arial"/>
              <a:sym typeface="Arial"/>
            </a:endParaRPr>
          </a:p>
        </p:txBody>
      </p:sp>
      <p:sp>
        <p:nvSpPr>
          <p:cNvPr id="186" name="Google Shape;186;p25"/>
          <p:cNvSpPr txBox="1"/>
          <p:nvPr>
            <p:ph type="title"/>
          </p:nvPr>
        </p:nvSpPr>
        <p:spPr>
          <a:xfrm>
            <a:off x="547678" y="215631"/>
            <a:ext cx="10515600" cy="99070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2E537D"/>
              </a:buClr>
              <a:buSzPct val="122222"/>
              <a:buFont typeface="Arial"/>
              <a:buNone/>
            </a:pPr>
            <a:r>
              <a:rPr b="1" lang="it-IT" sz="4000">
                <a:solidFill>
                  <a:srgbClr val="D6A19C"/>
                </a:solidFill>
                <a:latin typeface="Arial"/>
                <a:ea typeface="Arial"/>
                <a:cs typeface="Arial"/>
                <a:sym typeface="Arial"/>
              </a:rPr>
              <a:t>Studiare fuori sede: determinanti della scelta</a:t>
            </a:r>
            <a:endParaRPr b="1" sz="1800">
              <a:solidFill>
                <a:srgbClr val="D6A19C"/>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nvSpPr>
        <p:spPr>
          <a:xfrm>
            <a:off x="745876" y="98838"/>
            <a:ext cx="10515600" cy="990709"/>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2E537D"/>
              </a:buClr>
              <a:buSzPts val="4400"/>
              <a:buFont typeface="Arial"/>
              <a:buNone/>
            </a:pPr>
            <a:r>
              <a:rPr b="1" i="0" lang="it-IT" sz="3600" u="none" cap="none" strike="noStrike">
                <a:solidFill>
                  <a:srgbClr val="D6A19C"/>
                </a:solidFill>
                <a:latin typeface="Arial"/>
                <a:ea typeface="Arial"/>
                <a:cs typeface="Arial"/>
                <a:sym typeface="Arial"/>
              </a:rPr>
              <a:t>Gli alloggi per studenti</a:t>
            </a:r>
            <a:endParaRPr b="1" i="0" sz="1600" u="none" cap="none" strike="noStrike">
              <a:solidFill>
                <a:srgbClr val="D6A19C"/>
              </a:solidFill>
              <a:latin typeface="Arial"/>
              <a:ea typeface="Arial"/>
              <a:cs typeface="Arial"/>
              <a:sym typeface="Arial"/>
            </a:endParaRPr>
          </a:p>
        </p:txBody>
      </p:sp>
      <p:sp>
        <p:nvSpPr>
          <p:cNvPr id="192" name="Google Shape;192;p26"/>
          <p:cNvSpPr txBox="1"/>
          <p:nvPr/>
        </p:nvSpPr>
        <p:spPr>
          <a:xfrm>
            <a:off x="761810" y="991532"/>
            <a:ext cx="10866772" cy="519084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it-IT" sz="2400" u="none" cap="none" strike="noStrike">
                <a:solidFill>
                  <a:schemeClr val="dk1"/>
                </a:solidFill>
                <a:latin typeface="Arial"/>
                <a:ea typeface="Arial"/>
                <a:cs typeface="Arial"/>
                <a:sym typeface="Arial"/>
              </a:rPr>
              <a:t>La disponibilità di alloggi </a:t>
            </a:r>
            <a:br>
              <a:rPr b="0" i="0" lang="it-IT" sz="2400" u="none" cap="none" strike="noStrike">
                <a:solidFill>
                  <a:schemeClr val="dk1"/>
                </a:solidFill>
                <a:latin typeface="Arial"/>
                <a:ea typeface="Arial"/>
                <a:cs typeface="Arial"/>
                <a:sym typeface="Arial"/>
              </a:rPr>
            </a:br>
            <a:r>
              <a:rPr b="0" i="0" lang="it-IT" sz="2400" u="none" cap="none" strike="noStrike">
                <a:solidFill>
                  <a:schemeClr val="dk1"/>
                </a:solidFill>
                <a:latin typeface="Arial"/>
                <a:ea typeface="Arial"/>
                <a:cs typeface="Arial"/>
                <a:sym typeface="Arial"/>
              </a:rPr>
              <a:t>copre circa l’8% dei fuori </a:t>
            </a:r>
            <a:br>
              <a:rPr b="0" i="0" lang="it-IT" sz="2400" u="none" cap="none" strike="noStrike">
                <a:solidFill>
                  <a:schemeClr val="dk1"/>
                </a:solidFill>
                <a:latin typeface="Arial"/>
                <a:ea typeface="Arial"/>
                <a:cs typeface="Arial"/>
                <a:sym typeface="Arial"/>
              </a:rPr>
            </a:br>
            <a:r>
              <a:rPr b="0" i="0" lang="it-IT" sz="2400" u="none" cap="none" strike="noStrike">
                <a:solidFill>
                  <a:schemeClr val="dk1"/>
                </a:solidFill>
                <a:latin typeface="Arial"/>
                <a:ea typeface="Arial"/>
                <a:cs typeface="Arial"/>
                <a:sym typeface="Arial"/>
              </a:rPr>
              <a:t>sede, valori molto più bassi</a:t>
            </a:r>
            <a:br>
              <a:rPr b="0" i="0" lang="it-IT" sz="2400" u="none" cap="none" strike="noStrike">
                <a:solidFill>
                  <a:schemeClr val="dk1"/>
                </a:solidFill>
                <a:latin typeface="Arial"/>
                <a:ea typeface="Arial"/>
                <a:cs typeface="Arial"/>
                <a:sym typeface="Arial"/>
              </a:rPr>
            </a:br>
            <a:r>
              <a:rPr b="0" i="0" lang="it-IT" sz="2400" u="none" cap="none" strike="noStrike">
                <a:solidFill>
                  <a:schemeClr val="dk1"/>
                </a:solidFill>
                <a:latin typeface="Arial"/>
                <a:ea typeface="Arial"/>
                <a:cs typeface="Arial"/>
                <a:sym typeface="Arial"/>
              </a:rPr>
              <a:t>dei principali paesi UE </a:t>
            </a:r>
            <a:br>
              <a:rPr b="0" i="0" lang="it-IT" sz="2400" u="none" cap="none" strike="noStrike">
                <a:solidFill>
                  <a:schemeClr val="dk1"/>
                </a:solidFill>
                <a:latin typeface="Arial"/>
                <a:ea typeface="Arial"/>
                <a:cs typeface="Arial"/>
                <a:sym typeface="Arial"/>
              </a:rPr>
            </a:br>
            <a:r>
              <a:rPr b="0" i="0" lang="it-IT" sz="2300" u="none" cap="none" strike="noStrike">
                <a:solidFill>
                  <a:schemeClr val="dk1"/>
                </a:solidFill>
                <a:latin typeface="Arial"/>
                <a:ea typeface="Arial"/>
                <a:cs typeface="Arial"/>
                <a:sym typeface="Arial"/>
              </a:rPr>
              <a:t>(Francia 23%; Germania 14%)</a:t>
            </a:r>
            <a:endParaRPr/>
          </a:p>
          <a:p>
            <a:pPr indent="0" lvl="0" marL="0" marR="0" rtl="0" algn="l">
              <a:lnSpc>
                <a:spcPct val="100000"/>
              </a:lnSpc>
              <a:spcBef>
                <a:spcPts val="1200"/>
              </a:spcBef>
              <a:spcAft>
                <a:spcPts val="0"/>
              </a:spcAft>
              <a:buClr>
                <a:schemeClr val="dk1"/>
              </a:buClr>
              <a:buSzPts val="2800"/>
              <a:buFont typeface="Arial"/>
              <a:buNone/>
            </a:pPr>
            <a:r>
              <a:rPr b="0" i="0" lang="it-IT" sz="2400" u="none" cap="none" strike="noStrike">
                <a:solidFill>
                  <a:schemeClr val="dk1"/>
                </a:solidFill>
                <a:latin typeface="Arial"/>
                <a:ea typeface="Arial"/>
                <a:cs typeface="Arial"/>
                <a:sym typeface="Arial"/>
              </a:rPr>
              <a:t>Dei circa 70.000 posti alloggio il 78% è relativo a un’offerta istituzionale.</a:t>
            </a:r>
            <a:br>
              <a:rPr b="0" i="0" lang="it-IT" sz="2400" u="none" cap="none" strike="noStrike">
                <a:solidFill>
                  <a:schemeClr val="dk1"/>
                </a:solidFill>
                <a:latin typeface="Arial"/>
                <a:ea typeface="Arial"/>
                <a:cs typeface="Arial"/>
                <a:sym typeface="Arial"/>
              </a:rPr>
            </a:br>
            <a:r>
              <a:rPr b="0" i="0" lang="it-IT" sz="2400" u="none" cap="none" strike="noStrike">
                <a:solidFill>
                  <a:schemeClr val="dk1"/>
                </a:solidFill>
                <a:latin typeface="Arial"/>
                <a:ea typeface="Arial"/>
                <a:cs typeface="Arial"/>
                <a:sym typeface="Arial"/>
              </a:rPr>
              <a:t>La domanda insoddisfatta si rivolge al mercato privato degli affitti.</a:t>
            </a:r>
            <a:endParaRPr/>
          </a:p>
          <a:p>
            <a:pPr indent="0" lvl="0" marL="0" marR="0" rtl="0" algn="l">
              <a:lnSpc>
                <a:spcPct val="100000"/>
              </a:lnSpc>
              <a:spcBef>
                <a:spcPts val="1200"/>
              </a:spcBef>
              <a:spcAft>
                <a:spcPts val="0"/>
              </a:spcAft>
              <a:buClr>
                <a:schemeClr val="dk1"/>
              </a:buClr>
              <a:buSzPts val="2800"/>
              <a:buFont typeface="Arial"/>
              <a:buNone/>
            </a:pPr>
            <a:r>
              <a:rPr b="0" i="0" lang="it-IT" sz="2400" u="none" cap="none" strike="noStrike">
                <a:solidFill>
                  <a:schemeClr val="dk1"/>
                </a:solidFill>
                <a:latin typeface="Arial"/>
                <a:ea typeface="Arial"/>
                <a:cs typeface="Arial"/>
                <a:sym typeface="Arial"/>
              </a:rPr>
              <a:t>Con 31.000 posti letto gli Enti DSU e coprono circa ¼ dei a borsisti fuori sede.</a:t>
            </a:r>
            <a:br>
              <a:rPr b="0" i="0" lang="it-IT" sz="2400" u="none" cap="none" strike="noStrike">
                <a:solidFill>
                  <a:schemeClr val="dk1"/>
                </a:solidFill>
                <a:latin typeface="Arial"/>
                <a:ea typeface="Arial"/>
                <a:cs typeface="Arial"/>
                <a:sym typeface="Arial"/>
              </a:rPr>
            </a:br>
            <a:r>
              <a:rPr b="0" i="0" lang="it-IT" sz="2400" u="none" cap="none" strike="noStrike">
                <a:solidFill>
                  <a:schemeClr val="dk1"/>
                </a:solidFill>
                <a:latin typeface="Arial"/>
                <a:ea typeface="Arial"/>
                <a:cs typeface="Arial"/>
                <a:sym typeface="Arial"/>
              </a:rPr>
              <a:t>5 Bandi 338: un contributo fondamentale il patrimonio RU in uso a Enti DSU</a:t>
            </a:r>
            <a:br>
              <a:rPr b="0" i="0" lang="it-IT" sz="2400" u="none" cap="none" strike="noStrike">
                <a:solidFill>
                  <a:schemeClr val="dk1"/>
                </a:solidFill>
                <a:latin typeface="Arial"/>
                <a:ea typeface="Arial"/>
                <a:cs typeface="Arial"/>
                <a:sym typeface="Arial"/>
              </a:rPr>
            </a:br>
            <a:br>
              <a:rPr b="0" i="0" lang="it-IT" sz="600" u="none" cap="none" strike="noStrike">
                <a:solidFill>
                  <a:schemeClr val="dk1"/>
                </a:solidFill>
                <a:latin typeface="Arial"/>
                <a:ea typeface="Arial"/>
                <a:cs typeface="Arial"/>
                <a:sym typeface="Arial"/>
              </a:rPr>
            </a:br>
            <a:r>
              <a:rPr b="0" i="0" lang="it-IT" sz="2400" u="none" cap="none" strike="noStrike">
                <a:solidFill>
                  <a:schemeClr val="dk1"/>
                </a:solidFill>
                <a:latin typeface="Arial"/>
                <a:ea typeface="Arial"/>
                <a:cs typeface="Arial"/>
                <a:sym typeface="Arial"/>
              </a:rPr>
              <a:t>I costi di gestione e manutenzione delle RU sono ben superiori alle trattenute operate su borsisti. Enti DSU possono intervenire solo a favore dei borsisti.</a:t>
            </a:r>
            <a:endParaRPr/>
          </a:p>
          <a:p>
            <a:pPr indent="0" lvl="0" marL="0" marR="0" rtl="0" algn="l">
              <a:lnSpc>
                <a:spcPct val="100000"/>
              </a:lnSpc>
              <a:spcBef>
                <a:spcPts val="1200"/>
              </a:spcBef>
              <a:spcAft>
                <a:spcPts val="0"/>
              </a:spcAft>
              <a:buClr>
                <a:schemeClr val="dk1"/>
              </a:buClr>
              <a:buSzPts val="2800"/>
              <a:buFont typeface="Arial"/>
              <a:buNone/>
            </a:pPr>
            <a:r>
              <a:rPr b="1" i="0" lang="it-IT" sz="2400" u="none" cap="none" strike="noStrike">
                <a:solidFill>
                  <a:schemeClr val="dk1"/>
                </a:solidFill>
                <a:latin typeface="Arial"/>
                <a:ea typeface="Arial"/>
                <a:cs typeface="Arial"/>
                <a:sym typeface="Arial"/>
              </a:rPr>
              <a:t>Per gli studenti di fasce reddituali intermedie necessario mobilitare altri attori e sviluppare soluzioni di mercato regolamentato e sussidiato</a:t>
            </a:r>
            <a:endParaRPr/>
          </a:p>
          <a:p>
            <a:pPr indent="0" lvl="0" marL="0" marR="0" rtl="0" algn="l">
              <a:lnSpc>
                <a:spcPct val="100000"/>
              </a:lnSpc>
              <a:spcBef>
                <a:spcPts val="1200"/>
              </a:spcBef>
              <a:spcAft>
                <a:spcPts val="0"/>
              </a:spcAft>
              <a:buClr>
                <a:schemeClr val="dk1"/>
              </a:buClr>
              <a:buSzPts val="2800"/>
              <a:buFont typeface="Arial"/>
              <a:buNone/>
            </a:pPr>
            <a:br>
              <a:rPr b="0" i="0" lang="it-IT" sz="500" u="none" cap="none" strike="noStrike">
                <a:solidFill>
                  <a:schemeClr val="dk1"/>
                </a:solidFill>
                <a:latin typeface="Arial"/>
                <a:ea typeface="Arial"/>
                <a:cs typeface="Arial"/>
                <a:sym typeface="Arial"/>
              </a:rPr>
            </a:br>
            <a:endParaRPr b="1"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1800" u="none" cap="none" strike="noStrike">
              <a:solidFill>
                <a:schemeClr val="dk1"/>
              </a:solidFill>
              <a:latin typeface="Arial"/>
              <a:ea typeface="Arial"/>
              <a:cs typeface="Arial"/>
              <a:sym typeface="Arial"/>
            </a:endParaRPr>
          </a:p>
          <a:p>
            <a:pPr indent="-279400" lvl="0" marL="457200" marR="0" rtl="0" algn="l">
              <a:lnSpc>
                <a:spcPct val="100000"/>
              </a:lnSpc>
              <a:spcBef>
                <a:spcPts val="1200"/>
              </a:spcBef>
              <a:spcAft>
                <a:spcPts val="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a:p>
            <a:pPr indent="-50800" lvl="0" marL="228600" marR="0" rtl="0" algn="l">
              <a:lnSpc>
                <a:spcPct val="100000"/>
              </a:lnSpc>
              <a:spcBef>
                <a:spcPts val="2200"/>
              </a:spcBef>
              <a:spcAft>
                <a:spcPts val="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2200"/>
              </a:spcBef>
              <a:spcAft>
                <a:spcPts val="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2200"/>
              </a:spcBef>
              <a:spcAft>
                <a:spcPts val="120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p:txBody>
      </p:sp>
      <p:pic>
        <p:nvPicPr>
          <p:cNvPr id="193" name="Google Shape;193;p26"/>
          <p:cNvPicPr preferRelativeResize="0"/>
          <p:nvPr/>
        </p:nvPicPr>
        <p:blipFill rotWithShape="1">
          <a:blip r:embed="rId3">
            <a:alphaModFix/>
          </a:blip>
          <a:srcRect b="0" l="0" r="0" t="0"/>
          <a:stretch/>
        </p:blipFill>
        <p:spPr>
          <a:xfrm>
            <a:off x="5225143" y="1073381"/>
            <a:ext cx="5908431" cy="181241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nvSpPr>
        <p:spPr>
          <a:xfrm>
            <a:off x="745876" y="38550"/>
            <a:ext cx="10515600" cy="990709"/>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2E537D"/>
              </a:buClr>
              <a:buSzPts val="4400"/>
              <a:buFont typeface="Arial"/>
              <a:buNone/>
            </a:pPr>
            <a:r>
              <a:rPr b="1" i="0" lang="it-IT" sz="3600" u="none" cap="none" strike="noStrike">
                <a:solidFill>
                  <a:srgbClr val="D6A19C"/>
                </a:solidFill>
                <a:latin typeface="Arial"/>
                <a:ea typeface="Arial"/>
                <a:cs typeface="Arial"/>
                <a:sym typeface="Arial"/>
              </a:rPr>
              <a:t>La riforma DSU fra luci ed ombre</a:t>
            </a:r>
            <a:endParaRPr b="1" i="0" sz="1600" u="none" cap="none" strike="noStrike">
              <a:solidFill>
                <a:srgbClr val="D6A19C"/>
              </a:solidFill>
              <a:latin typeface="Arial"/>
              <a:ea typeface="Arial"/>
              <a:cs typeface="Arial"/>
              <a:sym typeface="Arial"/>
            </a:endParaRPr>
          </a:p>
        </p:txBody>
      </p:sp>
      <p:sp>
        <p:nvSpPr>
          <p:cNvPr id="199" name="Google Shape;199;p27"/>
          <p:cNvSpPr txBox="1"/>
          <p:nvPr/>
        </p:nvSpPr>
        <p:spPr>
          <a:xfrm>
            <a:off x="761810" y="1021676"/>
            <a:ext cx="11033026" cy="437660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it-IT" sz="2400" u="none" cap="none" strike="noStrike">
                <a:solidFill>
                  <a:schemeClr val="dk1"/>
                </a:solidFill>
                <a:latin typeface="Arial"/>
                <a:ea typeface="Arial"/>
                <a:cs typeface="Arial"/>
                <a:sym typeface="Arial"/>
              </a:rPr>
              <a:t>Il DM 1320/21 aumenta il valore delle borse (+500 in sede; +700 pendolari; </a:t>
            </a:r>
            <a:br>
              <a:rPr b="0" i="0" lang="it-IT" sz="2400" u="none" cap="none" strike="noStrike">
                <a:solidFill>
                  <a:schemeClr val="dk1"/>
                </a:solidFill>
                <a:latin typeface="Arial"/>
                <a:ea typeface="Arial"/>
                <a:cs typeface="Arial"/>
                <a:sym typeface="Arial"/>
              </a:rPr>
            </a:br>
            <a:r>
              <a:rPr b="0" i="0" lang="it-IT" sz="2400" u="none" cap="none" strike="noStrike">
                <a:solidFill>
                  <a:schemeClr val="dk1"/>
                </a:solidFill>
                <a:latin typeface="Arial"/>
                <a:ea typeface="Arial"/>
                <a:cs typeface="Arial"/>
                <a:sym typeface="Arial"/>
              </a:rPr>
              <a:t>900 fuori sede) e inserisce varie maggiorazioni</a:t>
            </a:r>
            <a:endParaRPr/>
          </a:p>
          <a:p>
            <a:pPr indent="0" lvl="0" marL="0" marR="0" rtl="0" algn="l">
              <a:lnSpc>
                <a:spcPct val="100000"/>
              </a:lnSpc>
              <a:spcBef>
                <a:spcPts val="900"/>
              </a:spcBef>
              <a:spcAft>
                <a:spcPts val="0"/>
              </a:spcAft>
              <a:buClr>
                <a:schemeClr val="dk1"/>
              </a:buClr>
              <a:buSzPts val="2800"/>
              <a:buFont typeface="Arial"/>
              <a:buNone/>
            </a:pPr>
            <a:r>
              <a:rPr b="0" i="0" lang="it-IT" sz="2400" u="none" cap="none" strike="noStrike">
                <a:solidFill>
                  <a:schemeClr val="dk1"/>
                </a:solidFill>
                <a:latin typeface="Arial"/>
                <a:ea typeface="Arial"/>
                <a:cs typeface="Arial"/>
                <a:sym typeface="Arial"/>
              </a:rPr>
              <a:t>Con gli aggiornamenti all’inflazione il valore delle borse aumenta ancora del 13,5% fra il 2022 e il 2024</a:t>
            </a:r>
            <a:endParaRPr/>
          </a:p>
          <a:p>
            <a:pPr indent="0" lvl="0" marL="0" marR="0" rtl="0" algn="l">
              <a:lnSpc>
                <a:spcPct val="100000"/>
              </a:lnSpc>
              <a:spcBef>
                <a:spcPts val="800"/>
              </a:spcBef>
              <a:spcAft>
                <a:spcPts val="0"/>
              </a:spcAft>
              <a:buClr>
                <a:schemeClr val="dk1"/>
              </a:buClr>
              <a:buSzPts val="2800"/>
              <a:buFont typeface="Arial"/>
              <a:buNone/>
            </a:pPr>
            <a:br>
              <a:rPr b="0" i="0" lang="it-IT" sz="500" u="none" cap="none" strike="noStrike">
                <a:solidFill>
                  <a:schemeClr val="dk1"/>
                </a:solidFill>
                <a:latin typeface="Arial"/>
                <a:ea typeface="Arial"/>
                <a:cs typeface="Arial"/>
                <a:sym typeface="Arial"/>
              </a:rPr>
            </a:br>
            <a:r>
              <a:rPr b="1" i="0" lang="it-IT" sz="2400" u="none" cap="none" strike="noStrike">
                <a:solidFill>
                  <a:schemeClr val="dk1"/>
                </a:solidFill>
                <a:latin typeface="Arial"/>
                <a:ea typeface="Arial"/>
                <a:cs typeface="Arial"/>
                <a:sym typeface="Arial"/>
              </a:rPr>
              <a:t>Rispetto al 2021 il valore </a:t>
            </a:r>
            <a:br>
              <a:rPr b="1" i="0" lang="it-IT" sz="2400" u="none" cap="none" strike="noStrike">
                <a:solidFill>
                  <a:schemeClr val="dk1"/>
                </a:solidFill>
                <a:latin typeface="Arial"/>
                <a:ea typeface="Arial"/>
                <a:cs typeface="Arial"/>
                <a:sym typeface="Arial"/>
              </a:rPr>
            </a:br>
            <a:r>
              <a:rPr b="1" i="0" lang="it-IT" sz="2400" u="none" cap="none" strike="noStrike">
                <a:solidFill>
                  <a:schemeClr val="dk1"/>
                </a:solidFill>
                <a:latin typeface="Arial"/>
                <a:ea typeface="Arial"/>
                <a:cs typeface="Arial"/>
                <a:sym typeface="Arial"/>
              </a:rPr>
              <a:t>delle borse aumenta </a:t>
            </a:r>
            <a:br>
              <a:rPr b="1" i="0" lang="it-IT" sz="2400" u="none" cap="none" strike="noStrike">
                <a:solidFill>
                  <a:schemeClr val="dk1"/>
                </a:solidFill>
                <a:latin typeface="Arial"/>
                <a:ea typeface="Arial"/>
                <a:cs typeface="Arial"/>
                <a:sym typeface="Arial"/>
              </a:rPr>
            </a:br>
            <a:r>
              <a:rPr b="1" i="0" lang="it-IT" sz="2400" u="none" cap="none" strike="noStrike">
                <a:solidFill>
                  <a:schemeClr val="dk1"/>
                </a:solidFill>
                <a:latin typeface="Arial"/>
                <a:ea typeface="Arial"/>
                <a:cs typeface="Arial"/>
                <a:sym typeface="Arial"/>
              </a:rPr>
              <a:t>nel 2024 di oltre il 38% </a:t>
            </a:r>
            <a:br>
              <a:rPr b="1" i="0" lang="it-IT" sz="2400" u="none" cap="none" strike="noStrike">
                <a:solidFill>
                  <a:schemeClr val="dk1"/>
                </a:solidFill>
                <a:latin typeface="Arial"/>
                <a:ea typeface="Arial"/>
                <a:cs typeface="Arial"/>
                <a:sym typeface="Arial"/>
              </a:rPr>
            </a:br>
            <a:r>
              <a:rPr b="1" i="0" lang="it-IT" sz="2400" u="none" cap="none" strike="noStrike">
                <a:solidFill>
                  <a:schemeClr val="dk1"/>
                </a:solidFill>
                <a:latin typeface="Arial"/>
                <a:ea typeface="Arial"/>
                <a:cs typeface="Arial"/>
                <a:sym typeface="Arial"/>
              </a:rPr>
              <a:t>(di oltre il 55% con le </a:t>
            </a:r>
            <a:br>
              <a:rPr b="1" i="0" lang="it-IT" sz="2400" u="none" cap="none" strike="noStrike">
                <a:solidFill>
                  <a:schemeClr val="dk1"/>
                </a:solidFill>
                <a:latin typeface="Arial"/>
                <a:ea typeface="Arial"/>
                <a:cs typeface="Arial"/>
                <a:sym typeface="Arial"/>
              </a:rPr>
            </a:br>
            <a:r>
              <a:rPr b="1" i="0" lang="it-IT" sz="2400" u="none" cap="none" strike="noStrike">
                <a:solidFill>
                  <a:schemeClr val="dk1"/>
                </a:solidFill>
                <a:latin typeface="Arial"/>
                <a:ea typeface="Arial"/>
                <a:cs typeface="Arial"/>
                <a:sym typeface="Arial"/>
              </a:rPr>
              <a:t>maggiorazioni)</a:t>
            </a:r>
            <a:endParaRPr/>
          </a:p>
          <a:p>
            <a:pPr indent="0" lvl="0" marL="0" marR="0" rtl="0" algn="l">
              <a:lnSpc>
                <a:spcPct val="100000"/>
              </a:lnSpc>
              <a:spcBef>
                <a:spcPts val="0"/>
              </a:spcBef>
              <a:spcAft>
                <a:spcPts val="0"/>
              </a:spcAft>
              <a:buClr>
                <a:schemeClr val="dk1"/>
              </a:buClr>
              <a:buSzPts val="2800"/>
              <a:buFont typeface="Arial"/>
              <a:buNone/>
            </a:pPr>
            <a:r>
              <a:t/>
            </a:r>
            <a:endParaRPr b="1" i="0" sz="2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2800"/>
              <a:buFont typeface="Arial"/>
              <a:buNone/>
            </a:pPr>
            <a:r>
              <a:rPr b="0" i="0" lang="it-IT" sz="2400" u="none" cap="none" strike="noStrike">
                <a:solidFill>
                  <a:schemeClr val="dk1"/>
                </a:solidFill>
                <a:latin typeface="Arial"/>
                <a:ea typeface="Arial"/>
                <a:cs typeface="Arial"/>
                <a:sym typeface="Arial"/>
              </a:rPr>
              <a:t>Fra il 2021 e il 2024 i livelli di accesso ai benefici DSU aumentano</a:t>
            </a:r>
            <a:br>
              <a:rPr b="0" i="0" lang="it-IT" sz="2400" u="none" cap="none" strike="noStrike">
                <a:solidFill>
                  <a:schemeClr val="dk1"/>
                </a:solidFill>
                <a:latin typeface="Arial"/>
                <a:ea typeface="Arial"/>
                <a:cs typeface="Arial"/>
                <a:sym typeface="Arial"/>
              </a:rPr>
            </a:br>
            <a:r>
              <a:rPr b="0" i="0" lang="it-IT" sz="2400" u="none" cap="none" strike="noStrike">
                <a:solidFill>
                  <a:schemeClr val="dk1"/>
                </a:solidFill>
                <a:latin typeface="Arial"/>
                <a:ea typeface="Arial"/>
                <a:cs typeface="Arial"/>
                <a:sym typeface="Arial"/>
              </a:rPr>
              <a:t>l’ISEE passa da a 23.626 a 27.726 euro e l’ISPE da 51.361 a 60.275,66 euro</a:t>
            </a:r>
            <a:endParaRPr/>
          </a:p>
          <a:p>
            <a:pPr indent="0" lvl="0" marL="0" marR="0" rtl="0" algn="l">
              <a:lnSpc>
                <a:spcPct val="100000"/>
              </a:lnSpc>
              <a:spcBef>
                <a:spcPts val="1200"/>
              </a:spcBef>
              <a:spcAft>
                <a:spcPts val="0"/>
              </a:spcAft>
              <a:buClr>
                <a:schemeClr val="dk1"/>
              </a:buClr>
              <a:buSzPts val="2800"/>
              <a:buFont typeface="Arial"/>
              <a:buNone/>
            </a:pPr>
            <a:r>
              <a:rPr b="1" i="0" lang="it-IT" sz="2400" u="none" cap="none" strike="noStrike">
                <a:solidFill>
                  <a:schemeClr val="dk1"/>
                </a:solidFill>
                <a:latin typeface="Arial"/>
                <a:ea typeface="Arial"/>
                <a:cs typeface="Arial"/>
                <a:sym typeface="Arial"/>
              </a:rPr>
              <a:t>Non tutte le regioni adegueranno del tutto i livelli economici di accesso </a:t>
            </a:r>
            <a:endParaRPr/>
          </a:p>
          <a:p>
            <a:pPr indent="0" lvl="0" marL="0" marR="0" rtl="0" algn="l">
              <a:lnSpc>
                <a:spcPct val="100000"/>
              </a:lnSpc>
              <a:spcBef>
                <a:spcPts val="1500"/>
              </a:spcBef>
              <a:spcAft>
                <a:spcPts val="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2800"/>
              <a:buFont typeface="Arial"/>
              <a:buNone/>
            </a:pPr>
            <a:r>
              <a:t/>
            </a:r>
            <a:endParaRPr b="0" i="0" sz="1800" u="none" cap="none" strike="noStrike">
              <a:solidFill>
                <a:schemeClr val="dk1"/>
              </a:solidFill>
              <a:latin typeface="Arial"/>
              <a:ea typeface="Arial"/>
              <a:cs typeface="Arial"/>
              <a:sym typeface="Arial"/>
            </a:endParaRPr>
          </a:p>
          <a:p>
            <a:pPr indent="-279400" lvl="0" marL="457200" marR="0" rtl="0" algn="l">
              <a:lnSpc>
                <a:spcPct val="100000"/>
              </a:lnSpc>
              <a:spcBef>
                <a:spcPts val="1200"/>
              </a:spcBef>
              <a:spcAft>
                <a:spcPts val="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a:p>
            <a:pPr indent="-50800" lvl="0" marL="228600" marR="0" rtl="0" algn="l">
              <a:lnSpc>
                <a:spcPct val="100000"/>
              </a:lnSpc>
              <a:spcBef>
                <a:spcPts val="2200"/>
              </a:spcBef>
              <a:spcAft>
                <a:spcPts val="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2200"/>
              </a:spcBef>
              <a:spcAft>
                <a:spcPts val="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2200"/>
              </a:spcBef>
              <a:spcAft>
                <a:spcPts val="120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p:txBody>
      </p:sp>
      <p:pic>
        <p:nvPicPr>
          <p:cNvPr id="200" name="Google Shape;200;p27"/>
          <p:cNvPicPr preferRelativeResize="0"/>
          <p:nvPr/>
        </p:nvPicPr>
        <p:blipFill rotWithShape="1">
          <a:blip r:embed="rId3">
            <a:alphaModFix/>
          </a:blip>
          <a:srcRect b="0" l="0" r="0" t="0"/>
          <a:stretch/>
        </p:blipFill>
        <p:spPr>
          <a:xfrm>
            <a:off x="4779105" y="2478320"/>
            <a:ext cx="6133404" cy="20837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8"/>
          <p:cNvPicPr preferRelativeResize="0"/>
          <p:nvPr/>
        </p:nvPicPr>
        <p:blipFill rotWithShape="1">
          <a:blip r:embed="rId3">
            <a:alphaModFix/>
          </a:blip>
          <a:srcRect b="0" l="0" r="0" t="0"/>
          <a:stretch/>
        </p:blipFill>
        <p:spPr>
          <a:xfrm>
            <a:off x="5098466" y="1952868"/>
            <a:ext cx="6363854" cy="2899468"/>
          </a:xfrm>
          <a:prstGeom prst="rect">
            <a:avLst/>
          </a:prstGeom>
          <a:noFill/>
          <a:ln>
            <a:noFill/>
          </a:ln>
        </p:spPr>
      </p:pic>
      <p:sp>
        <p:nvSpPr>
          <p:cNvPr id="206" name="Google Shape;206;p28"/>
          <p:cNvSpPr txBox="1"/>
          <p:nvPr/>
        </p:nvSpPr>
        <p:spPr>
          <a:xfrm>
            <a:off x="561145" y="38550"/>
            <a:ext cx="10515600" cy="990709"/>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2E537D"/>
              </a:buClr>
              <a:buSzPts val="4400"/>
              <a:buFont typeface="Arial"/>
              <a:buNone/>
            </a:pPr>
            <a:r>
              <a:rPr b="1" i="0" lang="it-IT" sz="3600" u="none" cap="none" strike="noStrike">
                <a:solidFill>
                  <a:srgbClr val="D6A19C"/>
                </a:solidFill>
                <a:latin typeface="Arial"/>
                <a:ea typeface="Arial"/>
                <a:cs typeface="Arial"/>
                <a:sym typeface="Arial"/>
              </a:rPr>
              <a:t>La riforma DSU fra luci ed ombre</a:t>
            </a:r>
            <a:endParaRPr b="1" i="0" sz="1600" u="none" cap="none" strike="noStrike">
              <a:solidFill>
                <a:srgbClr val="D6A19C"/>
              </a:solidFill>
              <a:latin typeface="Arial"/>
              <a:ea typeface="Arial"/>
              <a:cs typeface="Arial"/>
              <a:sym typeface="Arial"/>
            </a:endParaRPr>
          </a:p>
        </p:txBody>
      </p:sp>
      <p:sp>
        <p:nvSpPr>
          <p:cNvPr id="207" name="Google Shape;207;p28"/>
          <p:cNvSpPr txBox="1"/>
          <p:nvPr/>
        </p:nvSpPr>
        <p:spPr>
          <a:xfrm>
            <a:off x="655779" y="962159"/>
            <a:ext cx="10871200" cy="5220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it-IT" sz="2400" u="none" cap="none" strike="noStrike">
                <a:solidFill>
                  <a:schemeClr val="dk1"/>
                </a:solidFill>
                <a:latin typeface="Arial"/>
                <a:ea typeface="Arial"/>
                <a:cs typeface="Arial"/>
                <a:sym typeface="Arial"/>
              </a:rPr>
              <a:t>Risorse aggiuntive MUR per gli AA 22/23 al 25/26 per 250mln annui </a:t>
            </a:r>
            <a:br>
              <a:rPr b="0" i="0" lang="it-IT" sz="2400" u="none" cap="none" strike="noStrike">
                <a:solidFill>
                  <a:schemeClr val="dk1"/>
                </a:solidFill>
                <a:latin typeface="Arial"/>
                <a:ea typeface="Arial"/>
                <a:cs typeface="Arial"/>
                <a:sym typeface="Arial"/>
              </a:rPr>
            </a:br>
            <a:r>
              <a:rPr b="0" i="0" lang="it-IT" sz="2300" u="none" cap="none" strike="noStrike">
                <a:solidFill>
                  <a:schemeClr val="dk1"/>
                </a:solidFill>
                <a:latin typeface="Arial"/>
                <a:ea typeface="Arial"/>
                <a:cs typeface="Arial"/>
                <a:sym typeface="Arial"/>
              </a:rPr>
              <a:t>(500 mln PNRR + 500 mln di FIS nel 2024 ulteriori 308 mln PNRR)</a:t>
            </a:r>
            <a:endParaRPr/>
          </a:p>
          <a:p>
            <a:pPr indent="0" lvl="0" marL="0" marR="0" rtl="0" algn="l">
              <a:lnSpc>
                <a:spcPct val="100000"/>
              </a:lnSpc>
              <a:spcBef>
                <a:spcPts val="1200"/>
              </a:spcBef>
              <a:spcAft>
                <a:spcPts val="0"/>
              </a:spcAft>
              <a:buClr>
                <a:schemeClr val="dk1"/>
              </a:buClr>
              <a:buSzPts val="2800"/>
              <a:buFont typeface="Arial"/>
              <a:buNone/>
            </a:pPr>
            <a:r>
              <a:rPr b="1" i="0" lang="it-IT" sz="2300" u="none" cap="none" strike="noStrike">
                <a:solidFill>
                  <a:schemeClr val="dk1"/>
                </a:solidFill>
                <a:latin typeface="Arial"/>
                <a:ea typeface="Arial"/>
                <a:cs typeface="Arial"/>
                <a:sym typeface="Arial"/>
              </a:rPr>
              <a:t>Nei primi due anni di riforma </a:t>
            </a:r>
            <a:br>
              <a:rPr b="1" i="0" lang="it-IT" sz="2300" u="none" cap="none" strike="noStrike">
                <a:solidFill>
                  <a:schemeClr val="dk1"/>
                </a:solidFill>
                <a:latin typeface="Arial"/>
                <a:ea typeface="Arial"/>
                <a:cs typeface="Arial"/>
                <a:sym typeface="Arial"/>
              </a:rPr>
            </a:br>
            <a:r>
              <a:rPr b="1" i="0" lang="it-IT" sz="2300" u="none" cap="none" strike="noStrike">
                <a:solidFill>
                  <a:schemeClr val="dk1"/>
                </a:solidFill>
                <a:latin typeface="Arial"/>
                <a:ea typeface="Arial"/>
                <a:cs typeface="Arial"/>
                <a:sym typeface="Arial"/>
              </a:rPr>
              <a:t>la spesa cresce più del doppio </a:t>
            </a:r>
            <a:br>
              <a:rPr b="1" i="0" lang="it-IT" sz="2300" u="none" cap="none" strike="noStrike">
                <a:solidFill>
                  <a:schemeClr val="dk1"/>
                </a:solidFill>
                <a:latin typeface="Arial"/>
                <a:ea typeface="Arial"/>
                <a:cs typeface="Arial"/>
                <a:sym typeface="Arial"/>
              </a:rPr>
            </a:br>
            <a:r>
              <a:rPr b="1" i="0" lang="it-IT" sz="2300" u="none" cap="none" strike="noStrike">
                <a:solidFill>
                  <a:schemeClr val="dk1"/>
                </a:solidFill>
                <a:latin typeface="Arial"/>
                <a:ea typeface="Arial"/>
                <a:cs typeface="Arial"/>
                <a:sym typeface="Arial"/>
              </a:rPr>
              <a:t>Le regioni coprono il resto</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chemeClr val="dk1"/>
              </a:solidFill>
              <a:latin typeface="Arial"/>
              <a:ea typeface="Arial"/>
              <a:cs typeface="Arial"/>
              <a:sym typeface="Arial"/>
            </a:endParaRPr>
          </a:p>
          <a:p>
            <a:pPr indent="-268288" lvl="0" marL="268288" marR="0" rtl="0" algn="l">
              <a:lnSpc>
                <a:spcPct val="100000"/>
              </a:lnSpc>
              <a:spcBef>
                <a:spcPts val="0"/>
              </a:spcBef>
              <a:spcAft>
                <a:spcPts val="0"/>
              </a:spcAft>
              <a:buClr>
                <a:schemeClr val="dk1"/>
              </a:buClr>
              <a:buSzPts val="2800"/>
              <a:buFont typeface="Arial"/>
              <a:buChar char="•"/>
            </a:pPr>
            <a:r>
              <a:rPr b="0" i="0" lang="it-IT" sz="2300" u="none" cap="none" strike="noStrike">
                <a:solidFill>
                  <a:schemeClr val="dk1"/>
                </a:solidFill>
                <a:latin typeface="Arial"/>
                <a:ea typeface="Arial"/>
                <a:cs typeface="Arial"/>
                <a:sym typeface="Arial"/>
              </a:rPr>
              <a:t>La platea dei borsisti cresce </a:t>
            </a:r>
            <a:br>
              <a:rPr b="0" i="0" lang="it-IT" sz="2300" u="none" cap="none" strike="noStrike">
                <a:solidFill>
                  <a:schemeClr val="dk1"/>
                </a:solidFill>
                <a:latin typeface="Arial"/>
                <a:ea typeface="Arial"/>
                <a:cs typeface="Arial"/>
                <a:sym typeface="Arial"/>
              </a:rPr>
            </a:br>
            <a:r>
              <a:rPr b="0" i="0" lang="it-IT" sz="2300" u="none" cap="none" strike="noStrike">
                <a:solidFill>
                  <a:schemeClr val="dk1"/>
                </a:solidFill>
                <a:latin typeface="Arial"/>
                <a:ea typeface="Arial"/>
                <a:cs typeface="Arial"/>
                <a:sym typeface="Arial"/>
              </a:rPr>
              <a:t>ma meno degli idonei</a:t>
            </a:r>
            <a:endParaRPr/>
          </a:p>
          <a:p>
            <a:pPr indent="-268288" lvl="0" marL="268288" marR="0" rtl="0" algn="l">
              <a:lnSpc>
                <a:spcPct val="100000"/>
              </a:lnSpc>
              <a:spcBef>
                <a:spcPts val="0"/>
              </a:spcBef>
              <a:spcAft>
                <a:spcPts val="0"/>
              </a:spcAft>
              <a:buClr>
                <a:schemeClr val="dk1"/>
              </a:buClr>
              <a:buSzPts val="2800"/>
              <a:buFont typeface="Arial"/>
              <a:buChar char="•"/>
            </a:pPr>
            <a:r>
              <a:rPr b="0" i="0" lang="it-IT" sz="2300" u="none" cap="none" strike="noStrike">
                <a:solidFill>
                  <a:schemeClr val="dk1"/>
                </a:solidFill>
                <a:latin typeface="Arial"/>
                <a:ea typeface="Arial"/>
                <a:cs typeface="Arial"/>
                <a:sym typeface="Arial"/>
              </a:rPr>
              <a:t>La spesa cresce di 6 volte il </a:t>
            </a:r>
            <a:br>
              <a:rPr b="0" i="0" lang="it-IT" sz="2300" u="none" cap="none" strike="noStrike">
                <a:solidFill>
                  <a:schemeClr val="dk1"/>
                </a:solidFill>
                <a:latin typeface="Arial"/>
                <a:ea typeface="Arial"/>
                <a:cs typeface="Arial"/>
                <a:sym typeface="Arial"/>
              </a:rPr>
            </a:br>
            <a:r>
              <a:rPr b="0" i="0" lang="it-IT" sz="2300" u="none" cap="none" strike="noStrike">
                <a:solidFill>
                  <a:schemeClr val="dk1"/>
                </a:solidFill>
                <a:latin typeface="Arial"/>
                <a:ea typeface="Arial"/>
                <a:cs typeface="Arial"/>
                <a:sym typeface="Arial"/>
              </a:rPr>
              <a:t>numero dei borsisti</a:t>
            </a:r>
            <a:endParaRPr/>
          </a:p>
          <a:p>
            <a:pPr indent="-268288" lvl="0" marL="268288" marR="0" rtl="0" algn="l">
              <a:lnSpc>
                <a:spcPct val="100000"/>
              </a:lnSpc>
              <a:spcBef>
                <a:spcPts val="0"/>
              </a:spcBef>
              <a:spcAft>
                <a:spcPts val="0"/>
              </a:spcAft>
              <a:buClr>
                <a:schemeClr val="dk1"/>
              </a:buClr>
              <a:buSzPts val="2800"/>
              <a:buFont typeface="Arial"/>
              <a:buChar char="•"/>
            </a:pPr>
            <a:r>
              <a:rPr b="0" i="0" lang="it-IT" sz="2300" u="none" cap="none" strike="noStrike">
                <a:solidFill>
                  <a:schemeClr val="dk1"/>
                </a:solidFill>
                <a:latin typeface="Arial"/>
                <a:ea typeface="Arial"/>
                <a:cs typeface="Arial"/>
                <a:sym typeface="Arial"/>
              </a:rPr>
              <a:t>Aumentano i fuori sede</a:t>
            </a:r>
            <a:endParaRPr b="0" i="0" sz="2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1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2800"/>
              <a:buFont typeface="Arial"/>
              <a:buNone/>
            </a:pPr>
            <a:r>
              <a:rPr b="1" i="0" lang="it-IT" sz="2400" u="none" cap="none" strike="noStrike">
                <a:solidFill>
                  <a:schemeClr val="dk1"/>
                </a:solidFill>
                <a:latin typeface="Arial"/>
                <a:ea typeface="Arial"/>
                <a:cs typeface="Arial"/>
                <a:sym typeface="Arial"/>
              </a:rPr>
              <a:t>Nel 2025 termina il contributo del PNRR e nel 2026 la maggiorazione del FIS di 250 mln</a:t>
            </a:r>
            <a:r>
              <a:rPr b="0" i="0" lang="it-IT" sz="2400" u="none" cap="none" strike="noStrike">
                <a:solidFill>
                  <a:schemeClr val="dk1"/>
                </a:solidFill>
                <a:latin typeface="Arial"/>
                <a:ea typeface="Arial"/>
                <a:cs typeface="Arial"/>
                <a:sym typeface="Arial"/>
              </a:rPr>
              <a:t>. I</a:t>
            </a:r>
            <a:r>
              <a:rPr b="1" i="0" lang="it-IT" sz="2400" u="none" cap="none" strike="noStrike">
                <a:solidFill>
                  <a:schemeClr val="dk1"/>
                </a:solidFill>
                <a:latin typeface="Arial"/>
                <a:ea typeface="Arial"/>
                <a:cs typeface="Arial"/>
                <a:sym typeface="Arial"/>
              </a:rPr>
              <a:t>n assenza di revisioni o fondi ulteriori, nel 2027 la riforma diverrà insostenibile finanziariamente col rischio di lasciare un sistema DSU con sussidi più ricchi ma per una platea di studenti ridotta</a:t>
            </a:r>
            <a:endParaRPr/>
          </a:p>
          <a:p>
            <a:pPr indent="-50800" lvl="0" marL="228600" marR="0" rtl="0" algn="l">
              <a:lnSpc>
                <a:spcPct val="100000"/>
              </a:lnSpc>
              <a:spcBef>
                <a:spcPts val="2200"/>
              </a:spcBef>
              <a:spcAft>
                <a:spcPts val="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2200"/>
              </a:spcBef>
              <a:spcAft>
                <a:spcPts val="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2200"/>
              </a:spcBef>
              <a:spcAft>
                <a:spcPts val="120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p:nvPr/>
        </p:nvSpPr>
        <p:spPr>
          <a:xfrm>
            <a:off x="0" y="-14764"/>
            <a:ext cx="12192000" cy="6872764"/>
          </a:xfrm>
          <a:prstGeom prst="rect">
            <a:avLst/>
          </a:prstGeom>
          <a:solidFill>
            <a:srgbClr val="2E53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Google Shape;132;p9" id="213" name="Google Shape;213;p29"/>
          <p:cNvPicPr preferRelativeResize="0"/>
          <p:nvPr/>
        </p:nvPicPr>
        <p:blipFill rotWithShape="1">
          <a:blip r:embed="rId3">
            <a:alphaModFix/>
          </a:blip>
          <a:srcRect b="0" l="28850" r="0" t="92413"/>
          <a:stretch/>
        </p:blipFill>
        <p:spPr>
          <a:xfrm>
            <a:off x="6357938" y="5913438"/>
            <a:ext cx="5832475" cy="944562"/>
          </a:xfrm>
          <a:prstGeom prst="rect">
            <a:avLst/>
          </a:prstGeom>
          <a:noFill/>
          <a:ln>
            <a:noFill/>
          </a:ln>
        </p:spPr>
      </p:pic>
      <p:sp>
        <p:nvSpPr>
          <p:cNvPr descr="Google Shape;133;p9" id="214" name="Google Shape;214;p29"/>
          <p:cNvSpPr txBox="1"/>
          <p:nvPr/>
        </p:nvSpPr>
        <p:spPr>
          <a:xfrm>
            <a:off x="720725" y="3233769"/>
            <a:ext cx="10574338" cy="120028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1" i="0" lang="it-IT" sz="3600" u="none" cap="none" strike="noStrike">
                <a:solidFill>
                  <a:srgbClr val="D6A19C"/>
                </a:solidFill>
                <a:latin typeface="Arial"/>
                <a:ea typeface="Arial"/>
                <a:cs typeface="Arial"/>
                <a:sym typeface="Arial"/>
              </a:rPr>
              <a:t>Parte Seconda: L’università come controverso attore della rigenerazione urbana</a:t>
            </a:r>
            <a:endParaRPr/>
          </a:p>
        </p:txBody>
      </p:sp>
      <p:sp>
        <p:nvSpPr>
          <p:cNvPr descr="Google Shape;134;p9" id="215" name="Google Shape;215;p29"/>
          <p:cNvSpPr txBox="1"/>
          <p:nvPr/>
        </p:nvSpPr>
        <p:spPr>
          <a:xfrm>
            <a:off x="720725" y="4875225"/>
            <a:ext cx="9467400" cy="646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1" i="0" lang="it-IT" sz="1800" u="none" cap="none" strike="noStrike">
                <a:solidFill>
                  <a:srgbClr val="FFFFFF"/>
                </a:solidFill>
                <a:latin typeface="Arial"/>
                <a:ea typeface="Arial"/>
                <a:cs typeface="Arial"/>
                <a:sym typeface="Arial"/>
              </a:rPr>
              <a:t>Fabio Giglioni</a:t>
            </a:r>
            <a:r>
              <a:rPr b="1" lang="it-IT" sz="1800">
                <a:solidFill>
                  <a:srgbClr val="FFFFFF"/>
                </a:solidFill>
              </a:rPr>
              <a:t> (</a:t>
            </a:r>
            <a:r>
              <a:rPr b="1" i="0" lang="it-IT" sz="1800" u="none" cap="none" strike="noStrike">
                <a:solidFill>
                  <a:srgbClr val="FFFFFF"/>
                </a:solidFill>
                <a:latin typeface="Arial"/>
                <a:ea typeface="Arial"/>
                <a:cs typeface="Arial"/>
                <a:sym typeface="Arial"/>
              </a:rPr>
              <a:t>Sapienza Università di Roma), </a:t>
            </a:r>
            <a:r>
              <a:rPr b="1" lang="it-IT" sz="1800">
                <a:solidFill>
                  <a:schemeClr val="lt1"/>
                </a:solidFill>
              </a:rPr>
              <a:t>curatore, ne discute con: </a:t>
            </a:r>
            <a:endParaRPr b="1"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1" lang="it-IT" sz="1800">
                <a:solidFill>
                  <a:srgbClr val="FFFFFF"/>
                </a:solidFill>
              </a:rPr>
              <a:t>Giovanna Iacovone (Comune di Bari)</a:t>
            </a:r>
            <a:endParaRPr b="1" sz="1800">
              <a:solidFill>
                <a:srgbClr val="FFFFFF"/>
              </a:solidFill>
            </a:endParaRPr>
          </a:p>
        </p:txBody>
      </p:sp>
      <p:pic>
        <p:nvPicPr>
          <p:cNvPr descr="Google Shape;135;p9" id="216" name="Google Shape;216;p29"/>
          <p:cNvPicPr preferRelativeResize="0"/>
          <p:nvPr/>
        </p:nvPicPr>
        <p:blipFill rotWithShape="1">
          <a:blip r:embed="rId4">
            <a:alphaModFix/>
          </a:blip>
          <a:srcRect b="0" l="0" r="4153" t="45290"/>
          <a:stretch/>
        </p:blipFill>
        <p:spPr>
          <a:xfrm>
            <a:off x="560388" y="949325"/>
            <a:ext cx="4143375" cy="708025"/>
          </a:xfrm>
          <a:prstGeom prst="rect">
            <a:avLst/>
          </a:prstGeom>
          <a:noFill/>
          <a:ln>
            <a:noFill/>
          </a:ln>
        </p:spPr>
      </p:pic>
      <p:pic>
        <p:nvPicPr>
          <p:cNvPr descr="Google Shape;136;p9" id="217" name="Google Shape;217;p29"/>
          <p:cNvPicPr preferRelativeResize="0"/>
          <p:nvPr/>
        </p:nvPicPr>
        <p:blipFill rotWithShape="1">
          <a:blip r:embed="rId4">
            <a:alphaModFix/>
          </a:blip>
          <a:srcRect b="61903" l="0" r="1725" t="0"/>
          <a:stretch/>
        </p:blipFill>
        <p:spPr>
          <a:xfrm>
            <a:off x="515938" y="301625"/>
            <a:ext cx="5580062" cy="647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descr="Google Shape;142;p10" id="222" name="Google Shape;222;p30"/>
          <p:cNvSpPr txBox="1"/>
          <p:nvPr/>
        </p:nvSpPr>
        <p:spPr>
          <a:xfrm>
            <a:off x="0" y="0"/>
            <a:ext cx="12192000" cy="5248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Font typeface="Arial"/>
              <a:buNone/>
            </a:pPr>
            <a:r>
              <a:t/>
            </a:r>
            <a:endParaRPr b="1" sz="1700" u="sng">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Font typeface="Arial"/>
              <a:buNone/>
            </a:pPr>
            <a:r>
              <a:t/>
            </a:r>
            <a:endParaRPr b="1" sz="1800" u="sng">
              <a:solidFill>
                <a:schemeClr val="dk1"/>
              </a:solidFill>
              <a:latin typeface="Times New Roman"/>
              <a:ea typeface="Times New Roman"/>
              <a:cs typeface="Times New Roman"/>
              <a:sym typeface="Times New Roman"/>
            </a:endParaRPr>
          </a:p>
          <a:p>
            <a:pPr indent="0" lvl="0" marL="360000" marR="0" rtl="0" algn="l">
              <a:lnSpc>
                <a:spcPct val="100000"/>
              </a:lnSpc>
              <a:spcBef>
                <a:spcPts val="0"/>
              </a:spcBef>
              <a:spcAft>
                <a:spcPts val="0"/>
              </a:spcAft>
              <a:buClr>
                <a:srgbClr val="000000"/>
              </a:buClr>
              <a:buFont typeface="Arial"/>
              <a:buNone/>
            </a:pPr>
            <a:r>
              <a:rPr b="1" lang="it-IT" sz="2500" u="sng">
                <a:solidFill>
                  <a:schemeClr val="dk1"/>
                </a:solidFill>
                <a:latin typeface="Times New Roman"/>
                <a:ea typeface="Times New Roman"/>
                <a:cs typeface="Times New Roman"/>
                <a:sym typeface="Times New Roman"/>
              </a:rPr>
              <a:t>Parte seconda</a:t>
            </a:r>
            <a:r>
              <a:rPr b="1" lang="it-IT" sz="2500" u="sng">
                <a:solidFill>
                  <a:schemeClr val="dk1"/>
                </a:solidFill>
                <a:latin typeface="Times New Roman"/>
                <a:ea typeface="Times New Roman"/>
                <a:cs typeface="Times New Roman"/>
                <a:sym typeface="Times New Roman"/>
              </a:rPr>
              <a:t>: L’università come controverso attore della rigenerazione urbana</a:t>
            </a:r>
            <a:endParaRPr b="1" sz="2500">
              <a:solidFill>
                <a:srgbClr val="D6A19C"/>
              </a:solidFill>
            </a:endParaRPr>
          </a:p>
          <a:p>
            <a:pPr indent="0" lvl="0" marL="360000" marR="0" rtl="0" algn="l">
              <a:lnSpc>
                <a:spcPct val="100000"/>
              </a:lnSpc>
              <a:spcBef>
                <a:spcPts val="0"/>
              </a:spcBef>
              <a:spcAft>
                <a:spcPts val="0"/>
              </a:spcAft>
              <a:buClr>
                <a:srgbClr val="000000"/>
              </a:buClr>
              <a:buFont typeface="Arial"/>
              <a:buNone/>
            </a:pPr>
            <a:r>
              <a:t/>
            </a:r>
            <a:endParaRPr b="1" sz="2500" u="sng">
              <a:solidFill>
                <a:schemeClr val="dk1"/>
              </a:solidFill>
              <a:latin typeface="Times New Roman"/>
              <a:ea typeface="Times New Roman"/>
              <a:cs typeface="Times New Roman"/>
              <a:sym typeface="Times New Roman"/>
            </a:endParaRPr>
          </a:p>
          <a:p>
            <a:pPr indent="0" lvl="0" marL="360000" marR="0" rtl="0" algn="l">
              <a:lnSpc>
                <a:spcPct val="100000"/>
              </a:lnSpc>
              <a:spcBef>
                <a:spcPts val="0"/>
              </a:spcBef>
              <a:spcAft>
                <a:spcPts val="0"/>
              </a:spcAft>
              <a:buClr>
                <a:srgbClr val="000000"/>
              </a:buClr>
              <a:buFont typeface="Arial"/>
              <a:buNone/>
            </a:pPr>
            <a:r>
              <a:rPr lang="it-IT" sz="2500">
                <a:latin typeface="Times New Roman"/>
                <a:ea typeface="Times New Roman"/>
                <a:cs typeface="Times New Roman"/>
                <a:sym typeface="Times New Roman"/>
              </a:rPr>
              <a:t>VI. Gli strumenti della rigenerazione urbana adottati dalle università</a:t>
            </a:r>
            <a:endParaRPr sz="2500">
              <a:latin typeface="Times New Roman"/>
              <a:ea typeface="Times New Roman"/>
              <a:cs typeface="Times New Roman"/>
              <a:sym typeface="Times New Roman"/>
            </a:endParaRPr>
          </a:p>
          <a:p>
            <a:pPr indent="0" lvl="0" marL="360000" marR="0" rtl="0" algn="l">
              <a:lnSpc>
                <a:spcPct val="100000"/>
              </a:lnSpc>
              <a:spcBef>
                <a:spcPts val="0"/>
              </a:spcBef>
              <a:spcAft>
                <a:spcPts val="0"/>
              </a:spcAft>
              <a:buClr>
                <a:srgbClr val="000000"/>
              </a:buClr>
              <a:buFont typeface="Arial"/>
              <a:buNone/>
            </a:pPr>
            <a:r>
              <a:t/>
            </a:r>
            <a:endParaRPr sz="2500">
              <a:latin typeface="Times New Roman"/>
              <a:ea typeface="Times New Roman"/>
              <a:cs typeface="Times New Roman"/>
              <a:sym typeface="Times New Roman"/>
            </a:endParaRPr>
          </a:p>
          <a:p>
            <a:pPr indent="0" lvl="0" marL="360000" marR="0" rtl="0" algn="l">
              <a:lnSpc>
                <a:spcPct val="100000"/>
              </a:lnSpc>
              <a:spcBef>
                <a:spcPts val="0"/>
              </a:spcBef>
              <a:spcAft>
                <a:spcPts val="0"/>
              </a:spcAft>
              <a:buClr>
                <a:srgbClr val="000000"/>
              </a:buClr>
              <a:buFont typeface="Arial"/>
              <a:buNone/>
            </a:pPr>
            <a:r>
              <a:rPr lang="it-IT" sz="2500">
                <a:latin typeface="Times New Roman"/>
                <a:ea typeface="Times New Roman"/>
                <a:cs typeface="Times New Roman"/>
                <a:sym typeface="Times New Roman"/>
              </a:rPr>
              <a:t>VII. Roma e Milano, metropoli universitarie</a:t>
            </a:r>
            <a:endParaRPr sz="2500">
              <a:latin typeface="Times New Roman"/>
              <a:ea typeface="Times New Roman"/>
              <a:cs typeface="Times New Roman"/>
              <a:sym typeface="Times New Roman"/>
            </a:endParaRPr>
          </a:p>
          <a:p>
            <a:pPr indent="0" lvl="0" marL="360000" marR="0" rtl="0" algn="l">
              <a:lnSpc>
                <a:spcPct val="100000"/>
              </a:lnSpc>
              <a:spcBef>
                <a:spcPts val="0"/>
              </a:spcBef>
              <a:spcAft>
                <a:spcPts val="0"/>
              </a:spcAft>
              <a:buClr>
                <a:srgbClr val="000000"/>
              </a:buClr>
              <a:buFont typeface="Arial"/>
              <a:buNone/>
            </a:pPr>
            <a:r>
              <a:t/>
            </a:r>
            <a:endParaRPr sz="2500">
              <a:latin typeface="Times New Roman"/>
              <a:ea typeface="Times New Roman"/>
              <a:cs typeface="Times New Roman"/>
              <a:sym typeface="Times New Roman"/>
            </a:endParaRPr>
          </a:p>
          <a:p>
            <a:pPr indent="0" lvl="0" marL="360000" marR="0" rtl="0" algn="l">
              <a:lnSpc>
                <a:spcPct val="100000"/>
              </a:lnSpc>
              <a:spcBef>
                <a:spcPts val="0"/>
              </a:spcBef>
              <a:spcAft>
                <a:spcPts val="0"/>
              </a:spcAft>
              <a:buClr>
                <a:srgbClr val="000000"/>
              </a:buClr>
              <a:buFont typeface="Arial"/>
              <a:buNone/>
            </a:pPr>
            <a:r>
              <a:rPr lang="it-IT" sz="2500">
                <a:latin typeface="Times New Roman"/>
                <a:ea typeface="Times New Roman"/>
                <a:cs typeface="Times New Roman"/>
                <a:sym typeface="Times New Roman"/>
              </a:rPr>
              <a:t>VIII. Un metodo di calcolo del fabbisogno spaziale</a:t>
            </a:r>
            <a:endParaRPr sz="2500">
              <a:latin typeface="Times New Roman"/>
              <a:ea typeface="Times New Roman"/>
              <a:cs typeface="Times New Roman"/>
              <a:sym typeface="Times New Roman"/>
            </a:endParaRPr>
          </a:p>
          <a:p>
            <a:pPr indent="0" lvl="0" marL="360000" marR="0" rtl="0" algn="l">
              <a:lnSpc>
                <a:spcPct val="100000"/>
              </a:lnSpc>
              <a:spcBef>
                <a:spcPts val="0"/>
              </a:spcBef>
              <a:spcAft>
                <a:spcPts val="0"/>
              </a:spcAft>
              <a:buClr>
                <a:srgbClr val="000000"/>
              </a:buClr>
              <a:buFont typeface="Arial"/>
              <a:buNone/>
            </a:pPr>
            <a:r>
              <a:t/>
            </a:r>
            <a:endParaRPr sz="2500">
              <a:latin typeface="Times New Roman"/>
              <a:ea typeface="Times New Roman"/>
              <a:cs typeface="Times New Roman"/>
              <a:sym typeface="Times New Roman"/>
            </a:endParaRPr>
          </a:p>
          <a:p>
            <a:pPr indent="0" lvl="0" marL="360000" marR="0" rtl="0" algn="l">
              <a:lnSpc>
                <a:spcPct val="100000"/>
              </a:lnSpc>
              <a:spcBef>
                <a:spcPts val="0"/>
              </a:spcBef>
              <a:spcAft>
                <a:spcPts val="0"/>
              </a:spcAft>
              <a:buClr>
                <a:srgbClr val="000000"/>
              </a:buClr>
              <a:buFont typeface="Arial"/>
              <a:buNone/>
            </a:pPr>
            <a:r>
              <a:rPr lang="it-IT" sz="2500">
                <a:latin typeface="Times New Roman"/>
                <a:ea typeface="Times New Roman"/>
                <a:cs typeface="Times New Roman"/>
                <a:sym typeface="Times New Roman"/>
              </a:rPr>
              <a:t>IX. Le facilities come spazi soglia per l’inte(g)razione università-città</a:t>
            </a:r>
            <a:endParaRPr sz="2500">
              <a:latin typeface="Times New Roman"/>
              <a:ea typeface="Times New Roman"/>
              <a:cs typeface="Times New Roman"/>
              <a:sym typeface="Times New Roman"/>
            </a:endParaRPr>
          </a:p>
          <a:p>
            <a:pPr indent="0" lvl="0" marL="360000" marR="0" rtl="0" algn="l">
              <a:lnSpc>
                <a:spcPct val="100000"/>
              </a:lnSpc>
              <a:spcBef>
                <a:spcPts val="0"/>
              </a:spcBef>
              <a:spcAft>
                <a:spcPts val="0"/>
              </a:spcAft>
              <a:buClr>
                <a:srgbClr val="000000"/>
              </a:buClr>
              <a:buFont typeface="Arial"/>
              <a:buNone/>
            </a:pPr>
            <a:r>
              <a:t/>
            </a:r>
            <a:endParaRPr sz="2500">
              <a:latin typeface="Times New Roman"/>
              <a:ea typeface="Times New Roman"/>
              <a:cs typeface="Times New Roman"/>
              <a:sym typeface="Times New Roman"/>
            </a:endParaRPr>
          </a:p>
          <a:p>
            <a:pPr indent="0" lvl="0" marL="360000" marR="0" rtl="0" algn="l">
              <a:lnSpc>
                <a:spcPct val="100000"/>
              </a:lnSpc>
              <a:spcBef>
                <a:spcPts val="0"/>
              </a:spcBef>
              <a:spcAft>
                <a:spcPts val="0"/>
              </a:spcAft>
              <a:buClr>
                <a:srgbClr val="000000"/>
              </a:buClr>
              <a:buFont typeface="Arial"/>
              <a:buNone/>
            </a:pPr>
            <a:r>
              <a:rPr lang="it-IT" sz="2500">
                <a:latin typeface="Times New Roman"/>
                <a:ea typeface="Times New Roman"/>
                <a:cs typeface="Times New Roman"/>
                <a:sym typeface="Times New Roman"/>
              </a:rPr>
              <a:t>X. Dinamiche innovative: alloggi temporanei e cambiamenti demografici. Verso nuove frontiere di innovazione e rigenerazione</a:t>
            </a:r>
            <a:endParaRPr sz="2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descr="Google Shape;141;p10" id="227" name="Google Shape;22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it-IT">
                <a:solidFill>
                  <a:srgbClr val="D6A19C"/>
                </a:solidFill>
                <a:latin typeface="Arial"/>
                <a:ea typeface="Arial"/>
                <a:cs typeface="Arial"/>
                <a:sym typeface="Arial"/>
              </a:rPr>
              <a:t>Suggerimenti di policy</a:t>
            </a:r>
            <a:endParaRPr/>
          </a:p>
        </p:txBody>
      </p:sp>
      <p:sp>
        <p:nvSpPr>
          <p:cNvPr descr="Google Shape;142;p10" id="228" name="Google Shape;228;p31"/>
          <p:cNvSpPr txBox="1"/>
          <p:nvPr/>
        </p:nvSpPr>
        <p:spPr>
          <a:xfrm>
            <a:off x="795338" y="1743075"/>
            <a:ext cx="10421937" cy="3736975"/>
          </a:xfrm>
          <a:prstGeom prst="rect">
            <a:avLst/>
          </a:prstGeom>
          <a:noFill/>
          <a:ln>
            <a:noFill/>
          </a:ln>
        </p:spPr>
        <p:txBody>
          <a:bodyPr anchorCtr="0" anchor="t" bIns="45700" lIns="45700" spcFirstLastPara="1" rIns="45700" wrap="square" tIns="45700">
            <a:spAutoFit/>
          </a:bodyPr>
          <a:lstStyle/>
          <a:p>
            <a:pPr indent="-279400" lvl="0" marL="279400" marR="0" rtl="0" algn="l">
              <a:lnSpc>
                <a:spcPct val="100000"/>
              </a:lnSpc>
              <a:spcBef>
                <a:spcPts val="0"/>
              </a:spcBef>
              <a:spcAft>
                <a:spcPts val="0"/>
              </a:spcAft>
              <a:buClr>
                <a:srgbClr val="000000"/>
              </a:buClr>
              <a:buSzPts val="2800"/>
              <a:buFont typeface="Arial"/>
              <a:buChar char="•"/>
            </a:pPr>
            <a:r>
              <a:rPr b="0" i="0" lang="it-IT" sz="2800" u="none" cap="none" strike="noStrike">
                <a:solidFill>
                  <a:srgbClr val="000000"/>
                </a:solidFill>
                <a:latin typeface="Arial"/>
                <a:ea typeface="Arial"/>
                <a:cs typeface="Arial"/>
                <a:sym typeface="Arial"/>
              </a:rPr>
              <a:t>Ancorare le politiche di trasformazione urbana su basi informative più solide dei servizi universitari</a:t>
            </a:r>
            <a:endParaRPr/>
          </a:p>
          <a:p>
            <a:pPr indent="-279400" lvl="0" marL="279400" marR="0" rtl="0" algn="l">
              <a:lnSpc>
                <a:spcPct val="100000"/>
              </a:lnSpc>
              <a:spcBef>
                <a:spcPts val="0"/>
              </a:spcBef>
              <a:spcAft>
                <a:spcPts val="0"/>
              </a:spcAft>
              <a:buClr>
                <a:srgbClr val="000000"/>
              </a:buClr>
              <a:buSzPts val="2800"/>
              <a:buFont typeface="Arial"/>
              <a:buChar char="•"/>
            </a:pPr>
            <a:r>
              <a:rPr b="0" i="0" lang="it-IT" sz="2800" u="none" cap="none" strike="noStrike">
                <a:solidFill>
                  <a:srgbClr val="000000"/>
                </a:solidFill>
                <a:latin typeface="Arial"/>
                <a:ea typeface="Arial"/>
                <a:cs typeface="Arial"/>
                <a:sym typeface="Arial"/>
              </a:rPr>
              <a:t>Integrare servizi urbani e servizi universitari in modo più forte (esempio degli “spazi terzi”)</a:t>
            </a:r>
            <a:endParaRPr/>
          </a:p>
          <a:p>
            <a:pPr indent="-279400" lvl="0" marL="279400" marR="0" rtl="0" algn="l">
              <a:lnSpc>
                <a:spcPct val="100000"/>
              </a:lnSpc>
              <a:spcBef>
                <a:spcPts val="0"/>
              </a:spcBef>
              <a:spcAft>
                <a:spcPts val="0"/>
              </a:spcAft>
              <a:buClr>
                <a:srgbClr val="000000"/>
              </a:buClr>
              <a:buSzPts val="2800"/>
              <a:buFont typeface="Arial"/>
              <a:buChar char="•"/>
            </a:pPr>
            <a:r>
              <a:rPr b="0" i="0" lang="it-IT" sz="2800" u="none" cap="none" strike="noStrike">
                <a:solidFill>
                  <a:srgbClr val="000000"/>
                </a:solidFill>
                <a:latin typeface="Arial"/>
                <a:ea typeface="Arial"/>
                <a:cs typeface="Arial"/>
                <a:sym typeface="Arial"/>
              </a:rPr>
              <a:t>Superare la rigenerazione di settore per integrare più finalità, anche con soluzioni originarie di convivenza tra residenti e componenti universitarie</a:t>
            </a:r>
            <a:endParaRPr/>
          </a:p>
          <a:p>
            <a:pPr indent="-279400" lvl="0" marL="279400" marR="0" rtl="0" algn="l">
              <a:lnSpc>
                <a:spcPct val="100000"/>
              </a:lnSpc>
              <a:spcBef>
                <a:spcPts val="0"/>
              </a:spcBef>
              <a:spcAft>
                <a:spcPts val="0"/>
              </a:spcAft>
              <a:buClr>
                <a:srgbClr val="000000"/>
              </a:buClr>
              <a:buSzPts val="2800"/>
              <a:buFont typeface="Arial"/>
              <a:buChar char="•"/>
            </a:pPr>
            <a:r>
              <a:rPr b="0" i="0" lang="it-IT" sz="2800" u="none" cap="none" strike="noStrike">
                <a:solidFill>
                  <a:srgbClr val="000000"/>
                </a:solidFill>
                <a:latin typeface="Arial"/>
                <a:ea typeface="Arial"/>
                <a:cs typeface="Arial"/>
                <a:sym typeface="Arial"/>
              </a:rPr>
              <a:t>Alimentare uno scambio più strutturato tra amministrazione comunale e componenti della docenza universitaria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ph type="title"/>
          </p:nvPr>
        </p:nvSpPr>
        <p:spPr>
          <a:xfrm>
            <a:off x="838200" y="19798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466BA"/>
              </a:buClr>
              <a:buSzPts val="4400"/>
              <a:buFont typeface="Arial"/>
              <a:buNone/>
            </a:pPr>
            <a:r>
              <a:rPr b="1" lang="it-IT" sz="2800">
                <a:solidFill>
                  <a:srgbClr val="D6A19C"/>
                </a:solidFill>
                <a:latin typeface="Arial"/>
                <a:ea typeface="Arial"/>
                <a:cs typeface="Arial"/>
                <a:sym typeface="Arial"/>
              </a:rPr>
              <a:t>I numeri del X Rapporto</a:t>
            </a:r>
            <a:br>
              <a:rPr b="1" lang="it-IT" sz="2800">
                <a:solidFill>
                  <a:srgbClr val="D6A19C"/>
                </a:solidFill>
                <a:latin typeface="Arial"/>
                <a:ea typeface="Arial"/>
                <a:cs typeface="Arial"/>
                <a:sym typeface="Arial"/>
              </a:rPr>
            </a:br>
            <a:br>
              <a:rPr b="1" lang="it-IT" sz="2800">
                <a:solidFill>
                  <a:srgbClr val="D6A19C"/>
                </a:solidFill>
                <a:latin typeface="Arial"/>
                <a:ea typeface="Arial"/>
                <a:cs typeface="Arial"/>
                <a:sym typeface="Arial"/>
              </a:rPr>
            </a:br>
            <a:r>
              <a:rPr b="1" i="1" lang="it-IT" sz="2800">
                <a:solidFill>
                  <a:srgbClr val="D6A19C"/>
                </a:solidFill>
                <a:latin typeface="Arial"/>
                <a:ea typeface="Arial"/>
                <a:cs typeface="Arial"/>
                <a:sym typeface="Arial"/>
              </a:rPr>
              <a:t>L’Università pubblica italiana per città e territori</a:t>
            </a:r>
            <a:endParaRPr i="1" sz="2800">
              <a:solidFill>
                <a:srgbClr val="D6A19C"/>
              </a:solidFill>
            </a:endParaRPr>
          </a:p>
        </p:txBody>
      </p:sp>
      <p:sp>
        <p:nvSpPr>
          <p:cNvPr id="107" name="Google Shape;107;p14"/>
          <p:cNvSpPr txBox="1"/>
          <p:nvPr>
            <p:ph idx="1" type="body"/>
          </p:nvPr>
        </p:nvSpPr>
        <p:spPr>
          <a:xfrm>
            <a:off x="838200" y="1523544"/>
            <a:ext cx="10246360" cy="52303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i="1" sz="300">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i="1" sz="100">
              <a:latin typeface="Arial"/>
              <a:ea typeface="Arial"/>
              <a:cs typeface="Arial"/>
              <a:sym typeface="Arial"/>
            </a:endParaRPr>
          </a:p>
          <a:p>
            <a:pPr indent="-228600" lvl="0" marL="228600" rtl="0" algn="l">
              <a:lnSpc>
                <a:spcPct val="100000"/>
              </a:lnSpc>
              <a:spcBef>
                <a:spcPts val="1000"/>
              </a:spcBef>
              <a:spcAft>
                <a:spcPts val="0"/>
              </a:spcAft>
              <a:buClr>
                <a:schemeClr val="dk1"/>
              </a:buClr>
              <a:buSzPts val="2800"/>
              <a:buChar char="•"/>
            </a:pPr>
            <a:r>
              <a:rPr lang="it-IT" sz="2000">
                <a:latin typeface="Arial"/>
                <a:ea typeface="Arial"/>
                <a:cs typeface="Arial"/>
                <a:sym typeface="Arial"/>
              </a:rPr>
              <a:t>Testo mutidisciplinare con 3 curatori di Sezione e 30 autori dei 15 capitoli</a:t>
            </a:r>
            <a:endParaRPr/>
          </a:p>
          <a:p>
            <a:pPr indent="-228600" lvl="0" marL="228600" rtl="0" algn="l">
              <a:lnSpc>
                <a:spcPct val="100000"/>
              </a:lnSpc>
              <a:spcBef>
                <a:spcPts val="1000"/>
              </a:spcBef>
              <a:spcAft>
                <a:spcPts val="0"/>
              </a:spcAft>
              <a:buClr>
                <a:schemeClr val="dk1"/>
              </a:buClr>
              <a:buSzPts val="2800"/>
              <a:buChar char="•"/>
            </a:pPr>
            <a:r>
              <a:rPr lang="it-IT" sz="2000">
                <a:latin typeface="Arial"/>
                <a:ea typeface="Arial"/>
                <a:cs typeface="Arial"/>
                <a:sym typeface="Arial"/>
              </a:rPr>
              <a:t>32 autori dei 16 Background Papers raccolti in </a:t>
            </a:r>
            <a:r>
              <a:rPr i="1" lang="it-IT" sz="2000">
                <a:latin typeface="Arial"/>
                <a:ea typeface="Arial"/>
                <a:cs typeface="Arial"/>
                <a:sym typeface="Arial"/>
              </a:rPr>
              <a:t>Working Papers</a:t>
            </a:r>
            <a:r>
              <a:rPr lang="it-IT" sz="2000">
                <a:latin typeface="Arial"/>
                <a:ea typeface="Arial"/>
                <a:cs typeface="Arial"/>
                <a:sym typeface="Arial"/>
              </a:rPr>
              <a:t> n.18 già disponibile sul sito del Centro Studi </a:t>
            </a:r>
            <a:endParaRPr/>
          </a:p>
          <a:p>
            <a:pPr indent="0" lvl="0" marL="0" rtl="0" algn="l">
              <a:lnSpc>
                <a:spcPct val="100000"/>
              </a:lnSpc>
              <a:spcBef>
                <a:spcPts val="1000"/>
              </a:spcBef>
              <a:spcAft>
                <a:spcPts val="0"/>
              </a:spcAft>
              <a:buClr>
                <a:schemeClr val="dk1"/>
              </a:buClr>
              <a:buSzPts val="2800"/>
              <a:buNone/>
            </a:pPr>
            <a:r>
              <a:rPr lang="it-IT" sz="2000">
                <a:latin typeface="Arial"/>
                <a:ea typeface="Arial"/>
                <a:cs typeface="Arial"/>
                <a:sym typeface="Arial"/>
              </a:rPr>
              <a:t>10 BP per </a:t>
            </a:r>
            <a:r>
              <a:rPr i="1" lang="it-IT" sz="2000">
                <a:latin typeface="Arial"/>
                <a:ea typeface="Arial"/>
                <a:cs typeface="Arial"/>
                <a:sym typeface="Arial"/>
              </a:rPr>
              <a:t>Diritto allo Studio e Diritti di Cittadinanza</a:t>
            </a:r>
            <a:endParaRPr/>
          </a:p>
          <a:p>
            <a:pPr indent="0" lvl="0" marL="0" rtl="0" algn="l">
              <a:lnSpc>
                <a:spcPct val="100000"/>
              </a:lnSpc>
              <a:spcBef>
                <a:spcPts val="1000"/>
              </a:spcBef>
              <a:spcAft>
                <a:spcPts val="0"/>
              </a:spcAft>
              <a:buClr>
                <a:schemeClr val="dk1"/>
              </a:buClr>
              <a:buSzPts val="2800"/>
              <a:buNone/>
            </a:pPr>
            <a:r>
              <a:rPr lang="it-IT" sz="2000">
                <a:latin typeface="Arial"/>
                <a:ea typeface="Arial"/>
                <a:cs typeface="Arial"/>
                <a:sym typeface="Arial"/>
              </a:rPr>
              <a:t>12 BP per</a:t>
            </a:r>
            <a:r>
              <a:rPr i="1" lang="it-IT" sz="2000">
                <a:latin typeface="Arial"/>
                <a:ea typeface="Arial"/>
                <a:cs typeface="Arial"/>
                <a:sym typeface="Arial"/>
              </a:rPr>
              <a:t> L’Università come controverso attore della Rigenerazione Urbana</a:t>
            </a:r>
            <a:endParaRPr/>
          </a:p>
          <a:p>
            <a:pPr indent="0" lvl="0" marL="0" rtl="0" algn="l">
              <a:lnSpc>
                <a:spcPct val="100000"/>
              </a:lnSpc>
              <a:spcBef>
                <a:spcPts val="1000"/>
              </a:spcBef>
              <a:spcAft>
                <a:spcPts val="0"/>
              </a:spcAft>
              <a:buClr>
                <a:schemeClr val="dk1"/>
              </a:buClr>
              <a:buSzPts val="2800"/>
              <a:buNone/>
            </a:pPr>
            <a:r>
              <a:rPr lang="it-IT" sz="2000">
                <a:latin typeface="Arial"/>
                <a:ea typeface="Arial"/>
                <a:cs typeface="Arial"/>
                <a:sym typeface="Arial"/>
              </a:rPr>
              <a:t>10 BP per</a:t>
            </a:r>
            <a:r>
              <a:rPr i="1" lang="it-IT" sz="2000">
                <a:latin typeface="Arial"/>
                <a:ea typeface="Arial"/>
                <a:cs typeface="Arial"/>
                <a:sym typeface="Arial"/>
              </a:rPr>
              <a:t> Pratiche di engagement nella produzione di Beni Pubblici e Benessere Collettivo</a:t>
            </a:r>
            <a:endParaRPr/>
          </a:p>
          <a:p>
            <a:pPr indent="0" lvl="0" marL="0" rtl="0" algn="l">
              <a:lnSpc>
                <a:spcPct val="100000"/>
              </a:lnSpc>
              <a:spcBef>
                <a:spcPts val="1000"/>
              </a:spcBef>
              <a:spcAft>
                <a:spcPts val="0"/>
              </a:spcAft>
              <a:buClr>
                <a:schemeClr val="dk1"/>
              </a:buClr>
              <a:buSzPts val="2800"/>
              <a:buNone/>
            </a:pPr>
            <a:r>
              <a:t/>
            </a:r>
            <a:endParaRPr i="1" sz="2000">
              <a:latin typeface="Arial"/>
              <a:ea typeface="Arial"/>
              <a:cs typeface="Arial"/>
              <a:sym typeface="Arial"/>
            </a:endParaRPr>
          </a:p>
          <a:p>
            <a:pPr indent="0" lvl="0" marL="0" rtl="0" algn="l">
              <a:lnSpc>
                <a:spcPct val="100000"/>
              </a:lnSpc>
              <a:spcBef>
                <a:spcPts val="1000"/>
              </a:spcBef>
              <a:spcAft>
                <a:spcPts val="0"/>
              </a:spcAft>
              <a:buClr>
                <a:schemeClr val="dk1"/>
              </a:buClr>
              <a:buSzPts val="2800"/>
              <a:buNone/>
            </a:pPr>
            <a:r>
              <a:rPr lang="it-IT" sz="2000">
                <a:latin typeface="Arial"/>
                <a:ea typeface="Arial"/>
                <a:cs typeface="Arial"/>
                <a:sym typeface="Arial"/>
              </a:rPr>
              <a:t>Il X Rapporto, come i precedenti, sarà presentato nei prossimi mesi in forme itineranti lungo la rete delle diverse università che aderiscono a Urban@it, alla quale si aggiunge oggi Ferrara come 17mo ateneo </a:t>
            </a:r>
            <a:endParaRPr/>
          </a:p>
          <a:p>
            <a:pPr indent="0" lvl="0" marL="0" rtl="0" algn="l">
              <a:lnSpc>
                <a:spcPct val="100000"/>
              </a:lnSpc>
              <a:spcBef>
                <a:spcPts val="1000"/>
              </a:spcBef>
              <a:spcAft>
                <a:spcPts val="0"/>
              </a:spcAft>
              <a:buClr>
                <a:schemeClr val="dk1"/>
              </a:buClr>
              <a:buSzPts val="2800"/>
              <a:buNone/>
            </a:pPr>
            <a:r>
              <a:rPr b="1" lang="it-IT" sz="2400">
                <a:latin typeface="Arial"/>
                <a:ea typeface="Arial"/>
                <a:cs typeface="Arial"/>
                <a:sym typeface="Arial"/>
              </a:rPr>
              <a:t> </a:t>
            </a:r>
            <a:endParaRPr/>
          </a:p>
          <a:p>
            <a:pPr indent="0" lvl="0" marL="0" rtl="0" algn="l">
              <a:lnSpc>
                <a:spcPct val="90000"/>
              </a:lnSpc>
              <a:spcBef>
                <a:spcPts val="1000"/>
              </a:spcBef>
              <a:spcAft>
                <a:spcPts val="0"/>
              </a:spcAft>
              <a:buClr>
                <a:schemeClr val="dk1"/>
              </a:buClr>
              <a:buSzPts val="2800"/>
              <a:buNone/>
            </a:pPr>
            <a:r>
              <a:t/>
            </a:r>
            <a:endParaRPr sz="2400">
              <a:latin typeface="Arial"/>
              <a:ea typeface="Arial"/>
              <a:cs typeface="Arial"/>
              <a:sym typeface="Arial"/>
            </a:endParaRPr>
          </a:p>
          <a:p>
            <a:pPr indent="0" lvl="0" marL="0" rtl="0" algn="l">
              <a:lnSpc>
                <a:spcPct val="90000"/>
              </a:lnSpc>
              <a:spcBef>
                <a:spcPts val="1000"/>
              </a:spcBef>
              <a:spcAft>
                <a:spcPts val="0"/>
              </a:spcAft>
              <a:buSzPts val="2800"/>
              <a:buNone/>
            </a:pPr>
            <a:r>
              <a:t/>
            </a:r>
            <a:endParaRPr b="1" sz="2400">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537D"/>
        </a:solidFill>
      </p:bgPr>
    </p:bg>
    <p:spTree>
      <p:nvGrpSpPr>
        <p:cNvPr id="232" name="Shape 232"/>
        <p:cNvGrpSpPr/>
        <p:nvPr/>
      </p:nvGrpSpPr>
      <p:grpSpPr>
        <a:xfrm>
          <a:off x="0" y="0"/>
          <a:ext cx="0" cy="0"/>
          <a:chOff x="0" y="0"/>
          <a:chExt cx="0" cy="0"/>
        </a:xfrm>
      </p:grpSpPr>
      <p:pic>
        <p:nvPicPr>
          <p:cNvPr descr="Immagine che contiene testo, schermata, design&#10;&#10;Descrizione generata automaticamente" id="233" name="Google Shape;233;p32"/>
          <p:cNvPicPr preferRelativeResize="0"/>
          <p:nvPr/>
        </p:nvPicPr>
        <p:blipFill rotWithShape="1">
          <a:blip r:embed="rId3">
            <a:alphaModFix/>
          </a:blip>
          <a:srcRect b="0" l="28850" r="0" t="92414"/>
          <a:stretch/>
        </p:blipFill>
        <p:spPr>
          <a:xfrm>
            <a:off x="6358200" y="5914701"/>
            <a:ext cx="5833801" cy="943299"/>
          </a:xfrm>
          <a:prstGeom prst="rect">
            <a:avLst/>
          </a:prstGeom>
          <a:noFill/>
          <a:ln>
            <a:noFill/>
          </a:ln>
        </p:spPr>
      </p:pic>
      <p:sp>
        <p:nvSpPr>
          <p:cNvPr id="234" name="Google Shape;234;p32"/>
          <p:cNvSpPr txBox="1"/>
          <p:nvPr/>
        </p:nvSpPr>
        <p:spPr>
          <a:xfrm>
            <a:off x="670550" y="2779475"/>
            <a:ext cx="115215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it-IT" sz="3600" u="none" cap="none" strike="noStrike">
                <a:solidFill>
                  <a:srgbClr val="D6A19C"/>
                </a:solidFill>
                <a:latin typeface="Arial"/>
                <a:ea typeface="Arial"/>
                <a:cs typeface="Arial"/>
                <a:sym typeface="Arial"/>
              </a:rPr>
              <a:t>Parte Terza: Pratiche di engagement nella produzione di beni </a:t>
            </a:r>
            <a:r>
              <a:rPr b="1" lang="it-IT" sz="3600">
                <a:solidFill>
                  <a:srgbClr val="D6A19C"/>
                </a:solidFill>
              </a:rPr>
              <a:t>p</a:t>
            </a:r>
            <a:r>
              <a:rPr b="1" i="0" lang="it-IT" sz="3600" u="none" cap="none" strike="noStrike">
                <a:solidFill>
                  <a:srgbClr val="D6A19C"/>
                </a:solidFill>
                <a:latin typeface="Arial"/>
                <a:ea typeface="Arial"/>
                <a:cs typeface="Arial"/>
                <a:sym typeface="Arial"/>
              </a:rPr>
              <a:t>ubblici e benessere collettivo</a:t>
            </a:r>
            <a:endParaRPr b="1" i="0" sz="2000" u="none" cap="none" strike="noStrike">
              <a:solidFill>
                <a:srgbClr val="D6A19C"/>
              </a:solidFill>
              <a:latin typeface="Arial"/>
              <a:ea typeface="Arial"/>
              <a:cs typeface="Arial"/>
              <a:sym typeface="Arial"/>
            </a:endParaRPr>
          </a:p>
        </p:txBody>
      </p:sp>
      <p:sp>
        <p:nvSpPr>
          <p:cNvPr id="235" name="Google Shape;235;p32"/>
          <p:cNvSpPr txBox="1"/>
          <p:nvPr/>
        </p:nvSpPr>
        <p:spPr>
          <a:xfrm>
            <a:off x="670547" y="4275375"/>
            <a:ext cx="81894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it-IT" sz="1800" u="none" cap="none" strike="noStrike">
                <a:solidFill>
                  <a:schemeClr val="lt1"/>
                </a:solidFill>
                <a:latin typeface="Arial"/>
                <a:ea typeface="Arial"/>
                <a:cs typeface="Arial"/>
                <a:sym typeface="Arial"/>
              </a:rPr>
              <a:t>Daniela De Leo</a:t>
            </a:r>
            <a:r>
              <a:rPr b="1" lang="it-IT" sz="1800">
                <a:solidFill>
                  <a:schemeClr val="lt1"/>
                </a:solidFill>
              </a:rPr>
              <a:t> (“Federico II”), </a:t>
            </a:r>
            <a:r>
              <a:rPr b="1" i="0" lang="it-IT" sz="1800" u="none" cap="none" strike="noStrike">
                <a:solidFill>
                  <a:schemeClr val="lt1"/>
                </a:solidFill>
                <a:latin typeface="Arial"/>
                <a:ea typeface="Arial"/>
                <a:cs typeface="Arial"/>
                <a:sym typeface="Arial"/>
              </a:rPr>
              <a:t>curatrice</a:t>
            </a:r>
            <a:r>
              <a:rPr b="1" lang="it-IT" sz="1800">
                <a:solidFill>
                  <a:schemeClr val="lt1"/>
                </a:solidFill>
              </a:rPr>
              <a:t>, </a:t>
            </a:r>
            <a:r>
              <a:rPr b="1" i="0" lang="it-IT" sz="1800" u="none" cap="none" strike="noStrike">
                <a:solidFill>
                  <a:schemeClr val="lt1"/>
                </a:solidFill>
                <a:latin typeface="Arial"/>
                <a:ea typeface="Arial"/>
                <a:cs typeface="Arial"/>
                <a:sym typeface="Arial"/>
              </a:rPr>
              <a:t> n</a:t>
            </a:r>
            <a:r>
              <a:rPr b="1" lang="it-IT" sz="1800">
                <a:solidFill>
                  <a:schemeClr val="lt1"/>
                </a:solidFill>
              </a:rPr>
              <a:t>e discute </a:t>
            </a:r>
            <a:r>
              <a:rPr b="1" i="0" lang="it-IT" sz="1800" u="none" cap="none" strike="noStrike">
                <a:solidFill>
                  <a:schemeClr val="lt1"/>
                </a:solidFill>
                <a:latin typeface="Arial"/>
                <a:ea typeface="Arial"/>
                <a:cs typeface="Arial"/>
                <a:sym typeface="Arial"/>
              </a:rPr>
              <a:t>con: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it-IT" sz="1800" u="none" cap="none" strike="noStrike">
                <a:solidFill>
                  <a:schemeClr val="lt1"/>
                </a:solidFill>
                <a:latin typeface="Arial"/>
                <a:ea typeface="Arial"/>
                <a:cs typeface="Arial"/>
                <a:sym typeface="Arial"/>
              </a:rPr>
              <a:t>Laura Fregolent (IUAV)</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it-IT" sz="1800" u="none" cap="none" strike="noStrike">
                <a:solidFill>
                  <a:schemeClr val="lt1"/>
                </a:solidFill>
                <a:latin typeface="Arial"/>
                <a:ea typeface="Arial"/>
                <a:cs typeface="Arial"/>
                <a:sym typeface="Arial"/>
              </a:rPr>
              <a:t>Fulvio Esposito (Forum Diseguaglianze e Diversità)</a:t>
            </a:r>
            <a:endParaRPr b="1" i="0" sz="1800" u="none" cap="none" strike="noStrike">
              <a:solidFill>
                <a:schemeClr val="lt1"/>
              </a:solidFill>
              <a:latin typeface="Arial"/>
              <a:ea typeface="Arial"/>
              <a:cs typeface="Arial"/>
              <a:sym typeface="Arial"/>
            </a:endParaRPr>
          </a:p>
        </p:txBody>
      </p:sp>
      <p:pic>
        <p:nvPicPr>
          <p:cNvPr id="236" name="Google Shape;236;p32"/>
          <p:cNvPicPr preferRelativeResize="0"/>
          <p:nvPr/>
        </p:nvPicPr>
        <p:blipFill rotWithShape="1">
          <a:blip r:embed="rId4">
            <a:alphaModFix/>
          </a:blip>
          <a:srcRect b="0" l="0" r="4149" t="45292"/>
          <a:stretch/>
        </p:blipFill>
        <p:spPr>
          <a:xfrm>
            <a:off x="561272" y="949716"/>
            <a:ext cx="4142722" cy="708470"/>
          </a:xfrm>
          <a:prstGeom prst="rect">
            <a:avLst/>
          </a:prstGeom>
          <a:noFill/>
          <a:ln>
            <a:noFill/>
          </a:ln>
        </p:spPr>
      </p:pic>
      <p:pic>
        <p:nvPicPr>
          <p:cNvPr id="237" name="Google Shape;237;p32"/>
          <p:cNvPicPr preferRelativeResize="0"/>
          <p:nvPr/>
        </p:nvPicPr>
        <p:blipFill rotWithShape="1">
          <a:blip r:embed="rId4">
            <a:alphaModFix/>
          </a:blip>
          <a:srcRect b="61904" l="0" r="1729" t="0"/>
          <a:stretch/>
        </p:blipFill>
        <p:spPr>
          <a:xfrm>
            <a:off x="517012" y="301746"/>
            <a:ext cx="5578989" cy="6479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3"/>
          <p:cNvPicPr preferRelativeResize="0"/>
          <p:nvPr/>
        </p:nvPicPr>
        <p:blipFill>
          <a:blip r:embed="rId3">
            <a:alphaModFix/>
          </a:blip>
          <a:stretch>
            <a:fillRect/>
          </a:stretch>
        </p:blipFill>
        <p:spPr>
          <a:xfrm>
            <a:off x="926200" y="249575"/>
            <a:ext cx="10339599" cy="6608424"/>
          </a:xfrm>
          <a:prstGeom prst="rect">
            <a:avLst/>
          </a:prstGeom>
          <a:noFill/>
          <a:ln>
            <a:noFill/>
          </a:ln>
        </p:spPr>
      </p:pic>
      <p:sp>
        <p:nvSpPr>
          <p:cNvPr id="244" name="Google Shape;244;p33"/>
          <p:cNvSpPr/>
          <p:nvPr/>
        </p:nvSpPr>
        <p:spPr>
          <a:xfrm>
            <a:off x="2161976" y="355350"/>
            <a:ext cx="9736676" cy="6422125"/>
          </a:xfrm>
          <a:custGeom>
            <a:rect b="b" l="l" r="r" t="t"/>
            <a:pathLst>
              <a:path extrusionOk="0" h="256885" w="356949">
                <a:moveTo>
                  <a:pt x="233814" y="4274"/>
                </a:moveTo>
                <a:cubicBezTo>
                  <a:pt x="286599" y="-5723"/>
                  <a:pt x="332853" y="808"/>
                  <a:pt x="346582" y="34665"/>
                </a:cubicBezTo>
                <a:cubicBezTo>
                  <a:pt x="360311" y="68522"/>
                  <a:pt x="368708" y="171426"/>
                  <a:pt x="316190" y="207415"/>
                </a:cubicBezTo>
                <a:cubicBezTo>
                  <a:pt x="263672" y="243405"/>
                  <a:pt x="79192" y="269397"/>
                  <a:pt x="31473" y="250602"/>
                </a:cubicBezTo>
                <a:cubicBezTo>
                  <a:pt x="-16246" y="231808"/>
                  <a:pt x="-3849" y="135703"/>
                  <a:pt x="29874" y="94648"/>
                </a:cubicBezTo>
                <a:cubicBezTo>
                  <a:pt x="63598" y="53593"/>
                  <a:pt x="181029" y="14271"/>
                  <a:pt x="233814" y="4274"/>
                </a:cubicBezTo>
                <a:close/>
              </a:path>
            </a:pathLst>
          </a:custGeom>
          <a:noFill/>
          <a:ln cap="flat" cmpd="sng" w="76200">
            <a:solidFill>
              <a:srgbClr val="D6A19C"/>
            </a:solidFill>
            <a:prstDash val="solid"/>
            <a:round/>
            <a:headEnd len="med" w="med" type="none"/>
            <a:tailEnd len="med" w="med" type="none"/>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4"/>
          <p:cNvPicPr preferRelativeResize="0"/>
          <p:nvPr/>
        </p:nvPicPr>
        <p:blipFill>
          <a:blip r:embed="rId3">
            <a:alphaModFix/>
          </a:blip>
          <a:stretch>
            <a:fillRect/>
          </a:stretch>
        </p:blipFill>
        <p:spPr>
          <a:xfrm>
            <a:off x="152400" y="381000"/>
            <a:ext cx="11887201" cy="6222207"/>
          </a:xfrm>
          <a:prstGeom prst="rect">
            <a:avLst/>
          </a:prstGeom>
          <a:noFill/>
          <a:ln>
            <a:noFill/>
          </a:ln>
        </p:spPr>
      </p:pic>
      <p:sp>
        <p:nvSpPr>
          <p:cNvPr id="251" name="Google Shape;251;p34"/>
          <p:cNvSpPr/>
          <p:nvPr/>
        </p:nvSpPr>
        <p:spPr>
          <a:xfrm>
            <a:off x="2388151" y="62250"/>
            <a:ext cx="6051797" cy="7003850"/>
          </a:xfrm>
          <a:custGeom>
            <a:rect b="b" l="l" r="r" t="t"/>
            <a:pathLst>
              <a:path extrusionOk="0" h="280154" w="222513">
                <a:moveTo>
                  <a:pt x="21993" y="19997"/>
                </a:moveTo>
                <a:cubicBezTo>
                  <a:pt x="38388" y="-18596"/>
                  <a:pt x="83308" y="13175"/>
                  <a:pt x="113966" y="13175"/>
                </a:cubicBezTo>
                <a:cubicBezTo>
                  <a:pt x="144624" y="13175"/>
                  <a:pt x="191010" y="-20595"/>
                  <a:pt x="205939" y="19997"/>
                </a:cubicBezTo>
                <a:cubicBezTo>
                  <a:pt x="220868" y="60589"/>
                  <a:pt x="235264" y="219272"/>
                  <a:pt x="203540" y="256728"/>
                </a:cubicBezTo>
                <a:cubicBezTo>
                  <a:pt x="171816" y="294184"/>
                  <a:pt x="45853" y="284186"/>
                  <a:pt x="15595" y="244731"/>
                </a:cubicBezTo>
                <a:cubicBezTo>
                  <a:pt x="-14663" y="205276"/>
                  <a:pt x="5598" y="58590"/>
                  <a:pt x="21993" y="19997"/>
                </a:cubicBezTo>
                <a:close/>
              </a:path>
            </a:pathLst>
          </a:custGeom>
          <a:noFill/>
          <a:ln cap="flat" cmpd="sng" w="76200">
            <a:solidFill>
              <a:srgbClr val="D6A19C"/>
            </a:solidFill>
            <a:prstDash val="solid"/>
            <a:round/>
            <a:headEnd len="med" w="med" type="none"/>
            <a:tailEnd len="med" w="med" type="none"/>
          </a:ln>
        </p:spPr>
      </p:sp>
      <p:sp>
        <p:nvSpPr>
          <p:cNvPr id="252" name="Google Shape;252;p34"/>
          <p:cNvSpPr/>
          <p:nvPr/>
        </p:nvSpPr>
        <p:spPr>
          <a:xfrm>
            <a:off x="8547851" y="-145900"/>
            <a:ext cx="3491704" cy="7275975"/>
          </a:xfrm>
          <a:custGeom>
            <a:rect b="b" l="l" r="r" t="t"/>
            <a:pathLst>
              <a:path extrusionOk="0" h="291039" w="128762">
                <a:moveTo>
                  <a:pt x="21284" y="28279"/>
                </a:moveTo>
                <a:cubicBezTo>
                  <a:pt x="38479" y="-9443"/>
                  <a:pt x="94463" y="-9844"/>
                  <a:pt x="110858" y="29878"/>
                </a:cubicBezTo>
                <a:cubicBezTo>
                  <a:pt x="127253" y="69600"/>
                  <a:pt x="136850" y="228887"/>
                  <a:pt x="119655" y="266609"/>
                </a:cubicBezTo>
                <a:cubicBezTo>
                  <a:pt x="102460" y="304331"/>
                  <a:pt x="24083" y="295934"/>
                  <a:pt x="7688" y="256212"/>
                </a:cubicBezTo>
                <a:cubicBezTo>
                  <a:pt x="-8707" y="216490"/>
                  <a:pt x="4089" y="66001"/>
                  <a:pt x="21284" y="28279"/>
                </a:cubicBezTo>
                <a:close/>
              </a:path>
            </a:pathLst>
          </a:custGeom>
          <a:noFill/>
          <a:ln cap="flat" cmpd="sng" w="76200">
            <a:solidFill>
              <a:srgbClr val="D6A19C"/>
            </a:solidFill>
            <a:prstDash val="solid"/>
            <a:round/>
            <a:headEnd len="med" w="med" type="none"/>
            <a:tailEnd len="med" w="med" type="none"/>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5"/>
          <p:cNvSpPr txBox="1"/>
          <p:nvPr/>
        </p:nvSpPr>
        <p:spPr>
          <a:xfrm>
            <a:off x="0" y="0"/>
            <a:ext cx="12350400" cy="784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chemeClr val="dk1"/>
                </a:solidFill>
                <a:latin typeface="Arial"/>
                <a:ea typeface="Arial"/>
                <a:cs typeface="Arial"/>
                <a:sym typeface="Arial"/>
              </a:rPr>
              <a:t> </a:t>
            </a:r>
            <a:endParaRPr sz="1700"/>
          </a:p>
          <a:p>
            <a:pPr indent="0" lvl="0" marL="0" marR="0" rtl="0" algn="ctr">
              <a:lnSpc>
                <a:spcPct val="100000"/>
              </a:lnSpc>
              <a:spcBef>
                <a:spcPts val="0"/>
              </a:spcBef>
              <a:spcAft>
                <a:spcPts val="0"/>
              </a:spcAft>
              <a:buClr>
                <a:srgbClr val="000000"/>
              </a:buClr>
              <a:buSzPts val="2000"/>
              <a:buFont typeface="Arial"/>
              <a:buNone/>
            </a:pPr>
            <a:r>
              <a:t/>
            </a:r>
            <a:endParaRPr sz="1800"/>
          </a:p>
          <a:p>
            <a:pPr indent="0" lvl="0" marL="447675" marR="0" rtl="0" algn="l">
              <a:lnSpc>
                <a:spcPct val="100000"/>
              </a:lnSpc>
              <a:spcBef>
                <a:spcPts val="0"/>
              </a:spcBef>
              <a:spcAft>
                <a:spcPts val="0"/>
              </a:spcAft>
              <a:buClr>
                <a:srgbClr val="000000"/>
              </a:buClr>
              <a:buSzPts val="2000"/>
              <a:buFont typeface="Arial"/>
              <a:buNone/>
            </a:pPr>
            <a:r>
              <a:rPr b="1" i="0" lang="it-IT" sz="2500" u="sng" cap="none" strike="noStrike">
                <a:solidFill>
                  <a:srgbClr val="000000"/>
                </a:solidFill>
                <a:latin typeface="Times New Roman"/>
                <a:ea typeface="Times New Roman"/>
                <a:cs typeface="Times New Roman"/>
                <a:sym typeface="Times New Roman"/>
              </a:rPr>
              <a:t>Parte terza: Pratiche di engagement nella produzione di beni Pubblici e benessere collettivo </a:t>
            </a:r>
            <a:endParaRPr b="0" i="0" sz="25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100"/>
              <a:buFont typeface="Arial"/>
              <a:buNone/>
            </a:pPr>
            <a:r>
              <a:t/>
            </a:r>
            <a:endParaRPr b="0" i="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2000"/>
              <a:buFont typeface="Arial"/>
              <a:buNone/>
            </a:pPr>
            <a:r>
              <a:rPr b="0" i="0" lang="it-IT" sz="2500" u="none" cap="none" strike="noStrike">
                <a:solidFill>
                  <a:schemeClr val="dk1"/>
                </a:solidFill>
                <a:latin typeface="Times New Roman"/>
                <a:ea typeface="Times New Roman"/>
                <a:cs typeface="Times New Roman"/>
                <a:sym typeface="Times New Roman"/>
              </a:rPr>
              <a:t>XI. </a:t>
            </a:r>
            <a:r>
              <a:rPr b="0" i="1" lang="it-IT" sz="2500" u="none" cap="none" strike="noStrike">
                <a:solidFill>
                  <a:schemeClr val="dk1"/>
                </a:solidFill>
                <a:latin typeface="Times New Roman"/>
                <a:ea typeface="Times New Roman"/>
                <a:cs typeface="Times New Roman"/>
                <a:sym typeface="Times New Roman"/>
              </a:rPr>
              <a:t>Engaged universities </a:t>
            </a:r>
            <a:r>
              <a:rPr b="0" i="0" lang="it-IT" sz="2500" u="none" cap="none" strike="noStrike">
                <a:solidFill>
                  <a:schemeClr val="dk1"/>
                </a:solidFill>
                <a:latin typeface="Times New Roman"/>
                <a:ea typeface="Times New Roman"/>
                <a:cs typeface="Times New Roman"/>
                <a:sym typeface="Times New Roman"/>
              </a:rPr>
              <a:t>per città e regioni intelligenti: un punto di vista internazionale</a:t>
            </a:r>
            <a:endParaRPr b="0" i="0" sz="25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2000"/>
              <a:buFont typeface="Arial"/>
              <a:buNone/>
            </a:pPr>
            <a:r>
              <a:t/>
            </a:r>
            <a:endParaRPr>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2000"/>
              <a:buFont typeface="Arial"/>
              <a:buNone/>
            </a:pPr>
            <a:r>
              <a:rPr b="0" i="0" lang="it-IT" sz="2500" u="none" cap="none" strike="noStrike">
                <a:solidFill>
                  <a:schemeClr val="dk1"/>
                </a:solidFill>
                <a:latin typeface="Times New Roman"/>
                <a:ea typeface="Times New Roman"/>
                <a:cs typeface="Times New Roman"/>
                <a:sym typeface="Times New Roman"/>
              </a:rPr>
              <a:t>XII. La militanza sociale delle università: il caso del sisma del 2016					</a:t>
            </a:r>
            <a:endParaRPr sz="2500"/>
          </a:p>
          <a:p>
            <a:pPr indent="0" lvl="0" marL="457200" marR="0" rtl="0" algn="l">
              <a:lnSpc>
                <a:spcPct val="115000"/>
              </a:lnSpc>
              <a:spcBef>
                <a:spcPts val="1200"/>
              </a:spcBef>
              <a:spcAft>
                <a:spcPts val="0"/>
              </a:spcAft>
              <a:buClr>
                <a:srgbClr val="000000"/>
              </a:buClr>
              <a:buSzPts val="2000"/>
              <a:buFont typeface="Arial"/>
              <a:buNone/>
            </a:pPr>
            <a:r>
              <a:t/>
            </a:r>
            <a:endParaRPr>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2000"/>
              <a:buFont typeface="Arial"/>
              <a:buNone/>
            </a:pPr>
            <a:r>
              <a:rPr b="0" i="0" lang="it-IT" sz="2500" u="none" cap="none" strike="noStrike">
                <a:solidFill>
                  <a:schemeClr val="dk1"/>
                </a:solidFill>
                <a:latin typeface="Times New Roman"/>
                <a:ea typeface="Times New Roman"/>
                <a:cs typeface="Times New Roman"/>
                <a:sym typeface="Times New Roman"/>
              </a:rPr>
              <a:t>XIII. Iniziative dei </a:t>
            </a:r>
            <a:r>
              <a:rPr b="0" i="1" lang="it-IT" sz="2500" u="none" cap="none" strike="noStrike">
                <a:solidFill>
                  <a:schemeClr val="dk1"/>
                </a:solidFill>
                <a:latin typeface="Times New Roman"/>
                <a:ea typeface="Times New Roman"/>
                <a:cs typeface="Times New Roman"/>
                <a:sym typeface="Times New Roman"/>
              </a:rPr>
              <a:t>planner </a:t>
            </a:r>
            <a:r>
              <a:rPr b="0" i="0" lang="it-IT" sz="2500" u="none" cap="none" strike="noStrike">
                <a:solidFill>
                  <a:schemeClr val="dk1"/>
                </a:solidFill>
                <a:latin typeface="Times New Roman"/>
                <a:ea typeface="Times New Roman"/>
                <a:cs typeface="Times New Roman"/>
                <a:sym typeface="Times New Roman"/>
              </a:rPr>
              <a:t>universitari per contrastare le disuguaglianze 				</a:t>
            </a:r>
            <a:endParaRPr sz="2500"/>
          </a:p>
          <a:p>
            <a:pPr indent="0" lvl="0" marL="457200" marR="0" rtl="0" algn="l">
              <a:lnSpc>
                <a:spcPct val="115000"/>
              </a:lnSpc>
              <a:spcBef>
                <a:spcPts val="1200"/>
              </a:spcBef>
              <a:spcAft>
                <a:spcPts val="0"/>
              </a:spcAft>
              <a:buClr>
                <a:srgbClr val="000000"/>
              </a:buClr>
              <a:buSzPts val="2000"/>
              <a:buFont typeface="Arial"/>
              <a:buNone/>
            </a:pPr>
            <a:r>
              <a:t/>
            </a:r>
            <a:endParaRPr>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2000"/>
              <a:buFont typeface="Arial"/>
              <a:buNone/>
            </a:pPr>
            <a:r>
              <a:rPr b="0" i="0" lang="it-IT" sz="2500" u="none" cap="none" strike="noStrike">
                <a:solidFill>
                  <a:schemeClr val="dk1"/>
                </a:solidFill>
                <a:latin typeface="Times New Roman"/>
                <a:ea typeface="Times New Roman"/>
                <a:cs typeface="Times New Roman"/>
                <a:sym typeface="Times New Roman"/>
              </a:rPr>
              <a:t>XIV. Gli ecosistemi dell’innovazione per lo sviluppo di città e territori</a:t>
            </a:r>
            <a:endParaRPr b="0" i="0" sz="25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2000"/>
              <a:buFont typeface="Arial"/>
              <a:buNone/>
            </a:pPr>
            <a:r>
              <a:t/>
            </a:r>
            <a:endParaRPr>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2000"/>
              <a:buFont typeface="Arial"/>
              <a:buNone/>
            </a:pPr>
            <a:r>
              <a:rPr b="0" i="0" lang="it-IT" sz="2500" u="none" cap="none" strike="noStrike">
                <a:solidFill>
                  <a:schemeClr val="dk1"/>
                </a:solidFill>
                <a:latin typeface="Times New Roman"/>
                <a:ea typeface="Times New Roman"/>
                <a:cs typeface="Times New Roman"/>
                <a:sym typeface="Times New Roman"/>
              </a:rPr>
              <a:t>XV. Esperienze e indirizzi in favore del valore pubblico della conoscenza </a:t>
            </a:r>
            <a:br>
              <a:rPr b="0" i="0" lang="it-IT" sz="2500" u="none" cap="none" strike="noStrike">
                <a:solidFill>
                  <a:schemeClr val="dk1"/>
                </a:solidFill>
                <a:latin typeface="Arial"/>
                <a:ea typeface="Arial"/>
                <a:cs typeface="Arial"/>
                <a:sym typeface="Arial"/>
              </a:rPr>
            </a:br>
            <a:r>
              <a:rPr b="0" i="0" lang="it-IT"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IT"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IT"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IT"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p:txBody>
      </p:sp>
      <p:sp>
        <p:nvSpPr>
          <p:cNvPr id="258" name="Google Shape;258;p35"/>
          <p:cNvSpPr txBox="1"/>
          <p:nvPr/>
        </p:nvSpPr>
        <p:spPr>
          <a:xfrm>
            <a:off x="3200400" y="3667760"/>
            <a:ext cx="5974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rgbClr val="FF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6"/>
          <p:cNvSpPr txBox="1"/>
          <p:nvPr/>
        </p:nvSpPr>
        <p:spPr>
          <a:xfrm>
            <a:off x="264150" y="304800"/>
            <a:ext cx="11818200" cy="63168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it-IT" sz="4000">
                <a:solidFill>
                  <a:srgbClr val="D6A19C"/>
                </a:solidFill>
              </a:rPr>
              <a:t>Traiettorie </a:t>
            </a:r>
            <a:endParaRPr b="0" i="0" sz="4000" u="none" cap="none" strike="noStrike">
              <a:solidFill>
                <a:srgbClr val="D6A19C"/>
              </a:solidFill>
              <a:latin typeface="Arial"/>
              <a:ea typeface="Arial"/>
              <a:cs typeface="Arial"/>
              <a:sym typeface="Arial"/>
            </a:endParaRPr>
          </a:p>
          <a:p>
            <a:pPr indent="0" lvl="0" marL="0" rtl="0" algn="just">
              <a:lnSpc>
                <a:spcPct val="115000"/>
              </a:lnSpc>
              <a:spcBef>
                <a:spcPts val="800"/>
              </a:spcBef>
              <a:spcAft>
                <a:spcPts val="0"/>
              </a:spcAft>
              <a:buNone/>
            </a:pPr>
            <a:r>
              <a:rPr lang="it-IT" sz="2400">
                <a:solidFill>
                  <a:schemeClr val="dk1"/>
                </a:solidFill>
              </a:rPr>
              <a:t>Fase critica di </a:t>
            </a:r>
            <a:r>
              <a:rPr lang="it-IT" sz="2400">
                <a:solidFill>
                  <a:schemeClr val="dk1"/>
                </a:solidFill>
              </a:rPr>
              <a:t>ritorno alla centralità del «trasferimento tecnologico» con il rischio di riduzione della portata innovativa degli obiettivi di cambiamento precedentemente emersi a fronte di:</a:t>
            </a:r>
            <a:endParaRPr sz="2400">
              <a:solidFill>
                <a:schemeClr val="dk1"/>
              </a:solidFill>
            </a:endParaRPr>
          </a:p>
          <a:p>
            <a:pPr indent="-381000" lvl="0" marL="457200" rtl="0" algn="just">
              <a:lnSpc>
                <a:spcPct val="115000"/>
              </a:lnSpc>
              <a:spcBef>
                <a:spcPts val="800"/>
              </a:spcBef>
              <a:spcAft>
                <a:spcPts val="0"/>
              </a:spcAft>
              <a:buSzPts val="2400"/>
              <a:buChar char="•"/>
            </a:pPr>
            <a:r>
              <a:rPr lang="it-IT" sz="2400">
                <a:solidFill>
                  <a:schemeClr val="dk1"/>
                </a:solidFill>
              </a:rPr>
              <a:t>numerose pratiche originali e virtuose utili a </a:t>
            </a:r>
            <a:r>
              <a:rPr b="1" lang="it-IT" sz="2400">
                <a:solidFill>
                  <a:schemeClr val="dk1"/>
                </a:solidFill>
              </a:rPr>
              <a:t>potenziare l’azione delle università</a:t>
            </a:r>
            <a:r>
              <a:rPr lang="it-IT" sz="2400">
                <a:solidFill>
                  <a:schemeClr val="dk1"/>
                </a:solidFill>
              </a:rPr>
              <a:t> in favore delle città (e degli abitanti);</a:t>
            </a:r>
            <a:endParaRPr sz="2400">
              <a:solidFill>
                <a:schemeClr val="dk1"/>
              </a:solidFill>
            </a:endParaRPr>
          </a:p>
          <a:p>
            <a:pPr indent="-387350" lvl="0" marL="457200" rtl="0" algn="l">
              <a:lnSpc>
                <a:spcPct val="115000"/>
              </a:lnSpc>
              <a:spcBef>
                <a:spcPts val="0"/>
              </a:spcBef>
              <a:spcAft>
                <a:spcPts val="0"/>
              </a:spcAft>
              <a:buClr>
                <a:schemeClr val="dk1"/>
              </a:buClr>
              <a:buSzPts val="2500"/>
              <a:buChar char="•"/>
            </a:pPr>
            <a:r>
              <a:rPr b="1" lang="it-IT" sz="2500">
                <a:solidFill>
                  <a:schemeClr val="dk1"/>
                </a:solidFill>
              </a:rPr>
              <a:t>occasione di riflessione condivisa </a:t>
            </a:r>
            <a:r>
              <a:rPr lang="it-IT" sz="2500">
                <a:solidFill>
                  <a:schemeClr val="dk1"/>
                </a:solidFill>
              </a:rPr>
              <a:t>per sottolineare le potenzialità e il valore della conoscenza che diviene bene pubblico dando spazio alle molteplici attività di scambio e collaborazione tra università e società;</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it-IT" sz="2400">
                <a:solidFill>
                  <a:schemeClr val="dk1"/>
                </a:solidFill>
              </a:rPr>
              <a:t>necessità di </a:t>
            </a:r>
            <a:r>
              <a:rPr b="1" lang="it-IT" sz="2400">
                <a:solidFill>
                  <a:schemeClr val="dk1"/>
                </a:solidFill>
              </a:rPr>
              <a:t>formulare indirizzi per </a:t>
            </a:r>
            <a:r>
              <a:rPr b="1" i="1" lang="it-IT" sz="2400">
                <a:solidFill>
                  <a:schemeClr val="dk1"/>
                </a:solidFill>
              </a:rPr>
              <a:t>policies </a:t>
            </a:r>
            <a:r>
              <a:rPr b="1" lang="it-IT" sz="2400">
                <a:solidFill>
                  <a:schemeClr val="dk1"/>
                </a:solidFill>
              </a:rPr>
              <a:t>innovative</a:t>
            </a:r>
            <a:r>
              <a:rPr lang="it-IT" sz="2400">
                <a:solidFill>
                  <a:schemeClr val="dk1"/>
                </a:solidFill>
              </a:rPr>
              <a:t> da mettere in campo con un diverso impegno e senso di responsabilità delle università in favore di città e territori.</a:t>
            </a:r>
            <a:endParaRPr sz="2400">
              <a:solidFill>
                <a:schemeClr val="dk1"/>
              </a:solidFill>
            </a:endParaRPr>
          </a:p>
          <a:p>
            <a:pPr indent="0" lvl="0" marL="457200" rtl="0" algn="l">
              <a:lnSpc>
                <a:spcPct val="115000"/>
              </a:lnSpc>
              <a:spcBef>
                <a:spcPts val="1200"/>
              </a:spcBef>
              <a:spcAft>
                <a:spcPts val="120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7"/>
          <p:cNvSpPr txBox="1"/>
          <p:nvPr/>
        </p:nvSpPr>
        <p:spPr>
          <a:xfrm>
            <a:off x="0" y="0"/>
            <a:ext cx="12192000" cy="68310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it-IT" sz="4000">
                <a:solidFill>
                  <a:srgbClr val="D6A19C"/>
                </a:solidFill>
              </a:rPr>
              <a:t>Conclusioni e p</a:t>
            </a:r>
            <a:r>
              <a:rPr b="1" i="0" lang="it-IT" sz="4000" u="none" cap="none" strike="noStrike">
                <a:solidFill>
                  <a:srgbClr val="D6A19C"/>
                </a:solidFill>
                <a:latin typeface="Arial"/>
                <a:ea typeface="Arial"/>
                <a:cs typeface="Arial"/>
                <a:sym typeface="Arial"/>
              </a:rPr>
              <a:t>roposte da discuter</a:t>
            </a:r>
            <a:r>
              <a:rPr b="1" lang="it-IT" sz="4000">
                <a:solidFill>
                  <a:srgbClr val="D6A19C"/>
                </a:solidFill>
              </a:rPr>
              <a:t>e</a:t>
            </a:r>
            <a:endParaRPr sz="2300">
              <a:solidFill>
                <a:schemeClr val="dk1"/>
              </a:solidFill>
            </a:endParaRPr>
          </a:p>
          <a:p>
            <a:pPr indent="-431800" lvl="0" marL="457200" rtl="0" algn="l">
              <a:lnSpc>
                <a:spcPct val="115000"/>
              </a:lnSpc>
              <a:spcBef>
                <a:spcPts val="1200"/>
              </a:spcBef>
              <a:spcAft>
                <a:spcPts val="0"/>
              </a:spcAft>
              <a:buSzPts val="3200"/>
              <a:buChar char="•"/>
            </a:pPr>
            <a:r>
              <a:rPr lang="it-IT" sz="2300">
                <a:solidFill>
                  <a:schemeClr val="dk1"/>
                </a:solidFill>
              </a:rPr>
              <a:t>Formalizzare indirizzi che supportino </a:t>
            </a:r>
            <a:r>
              <a:rPr i="1" lang="it-IT" sz="2300">
                <a:solidFill>
                  <a:schemeClr val="dk1"/>
                </a:solidFill>
              </a:rPr>
              <a:t>l’intensificazione dei </a:t>
            </a:r>
            <a:r>
              <a:rPr b="1" i="1" lang="it-IT" sz="2300">
                <a:solidFill>
                  <a:schemeClr val="dk1"/>
                </a:solidFill>
              </a:rPr>
              <a:t>requisiti di impatto e l’aumento della responsabilità sociale</a:t>
            </a:r>
            <a:r>
              <a:rPr lang="it-IT" sz="2300">
                <a:solidFill>
                  <a:schemeClr val="dk1"/>
                </a:solidFill>
              </a:rPr>
              <a:t>, concentrando l’attenzione sulle esigenze delle parti più deboli della società </a:t>
            </a:r>
            <a:endParaRPr sz="2300">
              <a:solidFill>
                <a:schemeClr val="dk1"/>
              </a:solidFill>
            </a:endParaRPr>
          </a:p>
          <a:p>
            <a:pPr indent="-431800" lvl="0" marL="457200" rtl="0" algn="l">
              <a:lnSpc>
                <a:spcPct val="115000"/>
              </a:lnSpc>
              <a:spcBef>
                <a:spcPts val="0"/>
              </a:spcBef>
              <a:spcAft>
                <a:spcPts val="0"/>
              </a:spcAft>
              <a:buSzPts val="3200"/>
              <a:buChar char="•"/>
            </a:pPr>
            <a:r>
              <a:rPr lang="it-IT" sz="2300">
                <a:solidFill>
                  <a:schemeClr val="dk1"/>
                </a:solidFill>
              </a:rPr>
              <a:t>P</a:t>
            </a:r>
            <a:r>
              <a:rPr lang="it-IT" sz="2300">
                <a:solidFill>
                  <a:schemeClr val="dk1"/>
                </a:solidFill>
              </a:rPr>
              <a:t>untare al </a:t>
            </a:r>
            <a:r>
              <a:rPr b="1" lang="it-IT" sz="2300">
                <a:solidFill>
                  <a:schemeClr val="dk1"/>
                </a:solidFill>
              </a:rPr>
              <a:t>superamento dei ranking </a:t>
            </a:r>
            <a:r>
              <a:rPr lang="it-IT" sz="2300">
                <a:solidFill>
                  <a:schemeClr val="dk1"/>
                </a:solidFill>
              </a:rPr>
              <a:t>per orientare sempre più le valutazioni verso gli impatti (non solo h-Index quindi) </a:t>
            </a:r>
            <a:endParaRPr sz="2300">
              <a:solidFill>
                <a:schemeClr val="dk1"/>
              </a:solidFill>
            </a:endParaRPr>
          </a:p>
          <a:p>
            <a:pPr indent="-431800" lvl="0" marL="457200" rtl="0" algn="l">
              <a:lnSpc>
                <a:spcPct val="115000"/>
              </a:lnSpc>
              <a:spcBef>
                <a:spcPts val="0"/>
              </a:spcBef>
              <a:spcAft>
                <a:spcPts val="0"/>
              </a:spcAft>
              <a:buSzPts val="3200"/>
              <a:buChar char="•"/>
            </a:pPr>
            <a:r>
              <a:rPr lang="it-IT" sz="2300">
                <a:solidFill>
                  <a:schemeClr val="dk1"/>
                </a:solidFill>
              </a:rPr>
              <a:t>P</a:t>
            </a:r>
            <a:r>
              <a:rPr lang="it-IT" sz="2300">
                <a:solidFill>
                  <a:schemeClr val="dk1"/>
                </a:solidFill>
              </a:rPr>
              <a:t>remiare le università sia finanziariamente, sia a livello di riconoscimento reputazionale (come fa il REF-</a:t>
            </a:r>
            <a:r>
              <a:rPr i="1" lang="it-IT" sz="2300">
                <a:solidFill>
                  <a:schemeClr val="dk1"/>
                </a:solidFill>
              </a:rPr>
              <a:t>Research Excellence Framework</a:t>
            </a:r>
            <a:r>
              <a:rPr lang="it-IT" sz="2300">
                <a:solidFill>
                  <a:schemeClr val="dk1"/>
                </a:solidFill>
              </a:rPr>
              <a:t>), per gli studi di caso di impatto </a:t>
            </a:r>
            <a:r>
              <a:rPr i="1" lang="it-IT" sz="2300">
                <a:solidFill>
                  <a:schemeClr val="dk1"/>
                </a:solidFill>
              </a:rPr>
              <a:t>collegando la qualità delle pubblicazioni scientifiche all’</a:t>
            </a:r>
            <a:r>
              <a:rPr b="1" i="1" lang="it-IT" sz="2300">
                <a:solidFill>
                  <a:schemeClr val="dk1"/>
                </a:solidFill>
              </a:rPr>
              <a:t>adozione di risultati </a:t>
            </a:r>
            <a:r>
              <a:rPr lang="it-IT" sz="2300">
                <a:solidFill>
                  <a:schemeClr val="dk1"/>
                </a:solidFill>
              </a:rPr>
              <a:t>e conoscenze derivanti da quelle stesse pubblicazioni;</a:t>
            </a:r>
            <a:endParaRPr sz="2300">
              <a:solidFill>
                <a:schemeClr val="dk1"/>
              </a:solidFill>
            </a:endParaRPr>
          </a:p>
          <a:p>
            <a:pPr indent="-431800" lvl="0" marL="457200" rtl="0" algn="l">
              <a:lnSpc>
                <a:spcPct val="115000"/>
              </a:lnSpc>
              <a:spcBef>
                <a:spcPts val="0"/>
              </a:spcBef>
              <a:spcAft>
                <a:spcPts val="0"/>
              </a:spcAft>
              <a:buSzPts val="3200"/>
              <a:buChar char="•"/>
            </a:pPr>
            <a:r>
              <a:rPr lang="it-IT" sz="2300">
                <a:solidFill>
                  <a:schemeClr val="dk1"/>
                </a:solidFill>
              </a:rPr>
              <a:t>Creare partenariati locali per </a:t>
            </a:r>
            <a:r>
              <a:rPr b="1" lang="it-IT" sz="2300">
                <a:solidFill>
                  <a:schemeClr val="dk1"/>
                </a:solidFill>
              </a:rPr>
              <a:t>produrre cambiamenti in specifiche aree di interesse </a:t>
            </a:r>
            <a:r>
              <a:rPr lang="it-IT" sz="2300">
                <a:solidFill>
                  <a:schemeClr val="dk1"/>
                </a:solidFill>
              </a:rPr>
              <a:t>sapendo che c’è bisogno di competenze come quelle sviluppate nelle università per trattare problemi complessi e perseguire obiettivi ambiziosi, spesso, inevitabilmente di lungo periodo;</a:t>
            </a:r>
            <a:endParaRPr b="0" i="0" sz="25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8"/>
          <p:cNvSpPr txBox="1"/>
          <p:nvPr/>
        </p:nvSpPr>
        <p:spPr>
          <a:xfrm>
            <a:off x="0" y="228600"/>
            <a:ext cx="12192000" cy="4721700"/>
          </a:xfrm>
          <a:prstGeom prst="rect">
            <a:avLst/>
          </a:prstGeom>
          <a:noFill/>
          <a:ln>
            <a:noFill/>
          </a:ln>
        </p:spPr>
        <p:txBody>
          <a:bodyPr anchorCtr="0" anchor="t" bIns="91425" lIns="91425" spcFirstLastPara="1" rIns="91425" wrap="square" tIns="91425">
            <a:spAutoFit/>
          </a:bodyPr>
          <a:lstStyle/>
          <a:p>
            <a:pPr indent="-387350" lvl="0" marL="457200" rtl="0" algn="l">
              <a:lnSpc>
                <a:spcPct val="115000"/>
              </a:lnSpc>
              <a:spcBef>
                <a:spcPts val="1200"/>
              </a:spcBef>
              <a:spcAft>
                <a:spcPts val="0"/>
              </a:spcAft>
              <a:buClr>
                <a:schemeClr val="dk1"/>
              </a:buClr>
              <a:buSzPts val="2500"/>
              <a:buChar char="-"/>
            </a:pPr>
            <a:r>
              <a:rPr lang="it-IT" sz="2500">
                <a:solidFill>
                  <a:schemeClr val="dk1"/>
                </a:solidFill>
              </a:rPr>
              <a:t>Non disperdere l’enorme potenziale urbano delle università pubbliche italiane per orientarlo sempre di più e meglio in </a:t>
            </a:r>
            <a:r>
              <a:rPr b="1" lang="it-IT" sz="2500">
                <a:solidFill>
                  <a:schemeClr val="dk1"/>
                </a:solidFill>
              </a:rPr>
              <a:t>contributo alla maturazione del sistema paese</a:t>
            </a:r>
            <a:r>
              <a:rPr lang="it-IT" sz="2500">
                <a:solidFill>
                  <a:schemeClr val="dk1"/>
                </a:solidFill>
              </a:rPr>
              <a:t>;</a:t>
            </a:r>
            <a:endParaRPr sz="2500">
              <a:solidFill>
                <a:schemeClr val="dk1"/>
              </a:solidFill>
            </a:endParaRPr>
          </a:p>
          <a:p>
            <a:pPr indent="-387350" lvl="0" marL="457200" rtl="0" algn="l">
              <a:lnSpc>
                <a:spcPct val="115000"/>
              </a:lnSpc>
              <a:spcBef>
                <a:spcPts val="0"/>
              </a:spcBef>
              <a:spcAft>
                <a:spcPts val="0"/>
              </a:spcAft>
              <a:buClr>
                <a:schemeClr val="dk1"/>
              </a:buClr>
              <a:buSzPts val="2500"/>
              <a:buChar char="-"/>
            </a:pPr>
            <a:r>
              <a:rPr lang="it-IT" sz="2500">
                <a:solidFill>
                  <a:schemeClr val="dk1"/>
                </a:solidFill>
              </a:rPr>
              <a:t>Indirizzare il </a:t>
            </a:r>
            <a:r>
              <a:rPr b="1" lang="it-IT" sz="2500">
                <a:solidFill>
                  <a:schemeClr val="dk1"/>
                </a:solidFill>
              </a:rPr>
              <a:t>cambiamento delle istituzioni e delle politiche pubbliche</a:t>
            </a:r>
            <a:r>
              <a:rPr lang="it-IT" sz="2500">
                <a:solidFill>
                  <a:schemeClr val="dk1"/>
                </a:solidFill>
              </a:rPr>
              <a:t>, ridefinendo contestualmente i confini della </a:t>
            </a:r>
            <a:r>
              <a:rPr i="1" lang="it-IT" sz="2500">
                <a:solidFill>
                  <a:schemeClr val="dk1"/>
                </a:solidFill>
              </a:rPr>
              <a:t>governance </a:t>
            </a:r>
            <a:r>
              <a:rPr lang="it-IT" sz="2500">
                <a:solidFill>
                  <a:schemeClr val="dk1"/>
                </a:solidFill>
              </a:rPr>
              <a:t>universitaria come occasione di rafforzamento del potere pubblico delle istituzioni;</a:t>
            </a:r>
            <a:endParaRPr sz="2500">
              <a:solidFill>
                <a:schemeClr val="dk1"/>
              </a:solidFill>
            </a:endParaRPr>
          </a:p>
          <a:p>
            <a:pPr indent="-387350" lvl="0" marL="457200" rtl="0" algn="just">
              <a:lnSpc>
                <a:spcPct val="115000"/>
              </a:lnSpc>
              <a:spcBef>
                <a:spcPts val="0"/>
              </a:spcBef>
              <a:spcAft>
                <a:spcPts val="0"/>
              </a:spcAft>
              <a:buClr>
                <a:schemeClr val="dk1"/>
              </a:buClr>
              <a:buSzPts val="2500"/>
              <a:buChar char="-"/>
            </a:pPr>
            <a:r>
              <a:rPr lang="it-IT" sz="2500">
                <a:solidFill>
                  <a:schemeClr val="dk1"/>
                </a:solidFill>
              </a:rPr>
              <a:t>Sostenere intenzionalmente e con maggiore consapevolezza </a:t>
            </a:r>
            <a:r>
              <a:rPr b="1" lang="it-IT" sz="2500">
                <a:solidFill>
                  <a:schemeClr val="dk1"/>
                </a:solidFill>
              </a:rPr>
              <a:t>l’incremento e la condivisione del </a:t>
            </a:r>
            <a:r>
              <a:rPr b="1" i="1" lang="it-IT" sz="2500">
                <a:solidFill>
                  <a:schemeClr val="dk1"/>
                </a:solidFill>
              </a:rPr>
              <a:t>valore pubblico della conoscenza </a:t>
            </a:r>
            <a:r>
              <a:rPr lang="it-IT" sz="2500">
                <a:solidFill>
                  <a:schemeClr val="dk1"/>
                </a:solidFill>
              </a:rPr>
              <a:t>prodotto dalle università </a:t>
            </a:r>
            <a:r>
              <a:rPr i="1" lang="it-IT" sz="2500">
                <a:solidFill>
                  <a:schemeClr val="dk1"/>
                </a:solidFill>
              </a:rPr>
              <a:t>engaged</a:t>
            </a:r>
            <a:r>
              <a:rPr lang="it-IT" sz="2500">
                <a:solidFill>
                  <a:schemeClr val="dk1"/>
                </a:solidFill>
              </a:rPr>
              <a:t>.</a:t>
            </a:r>
            <a:endParaRPr sz="2500">
              <a:solidFill>
                <a:schemeClr val="dk1"/>
              </a:solidFill>
            </a:endParaRPr>
          </a:p>
          <a:p>
            <a:pPr indent="0" lvl="0" marL="0" rtl="0" algn="l">
              <a:lnSpc>
                <a:spcPct val="115000"/>
              </a:lnSpc>
              <a:spcBef>
                <a:spcPts val="1200"/>
              </a:spcBef>
              <a:spcAft>
                <a:spcPts val="1200"/>
              </a:spcAft>
              <a:buNone/>
            </a:pPr>
            <a:r>
              <a:t/>
            </a:r>
            <a:endParaRPr sz="2600"/>
          </a:p>
        </p:txBody>
      </p:sp>
      <p:sp>
        <p:nvSpPr>
          <p:cNvPr descr="Google Shape;143;p10" id="275" name="Google Shape;275;p38"/>
          <p:cNvSpPr/>
          <p:nvPr/>
        </p:nvSpPr>
        <p:spPr>
          <a:xfrm>
            <a:off x="0" y="4445950"/>
            <a:ext cx="12192000" cy="2475300"/>
          </a:xfrm>
          <a:prstGeom prst="rect">
            <a:avLst/>
          </a:prstGeom>
          <a:solidFill>
            <a:srgbClr val="D6A19C"/>
          </a:solidFill>
          <a:ln cap="flat" cmpd="sng" w="12700">
            <a:solidFill>
              <a:srgbClr val="D6A19C"/>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6" name="Google Shape;276;p38"/>
          <p:cNvSpPr txBox="1"/>
          <p:nvPr/>
        </p:nvSpPr>
        <p:spPr>
          <a:xfrm>
            <a:off x="0" y="5221900"/>
            <a:ext cx="12192000" cy="1200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it-IT" sz="3300">
                <a:solidFill>
                  <a:schemeClr val="dk1"/>
                </a:solidFill>
              </a:rPr>
              <a:t>Laura Fregolent (IUAV)</a:t>
            </a:r>
            <a:endParaRPr b="1" sz="3300">
              <a:solidFill>
                <a:schemeClr val="dk1"/>
              </a:solidFill>
            </a:endParaRPr>
          </a:p>
          <a:p>
            <a:pPr indent="0" lvl="0" marL="0" rtl="0" algn="r">
              <a:spcBef>
                <a:spcPts val="0"/>
              </a:spcBef>
              <a:spcAft>
                <a:spcPts val="0"/>
              </a:spcAft>
              <a:buNone/>
            </a:pPr>
            <a:r>
              <a:rPr b="1" lang="it-IT" sz="3300">
                <a:solidFill>
                  <a:schemeClr val="dk1"/>
                </a:solidFill>
              </a:rPr>
              <a:t>Fulvio Esposito (Forum Diseguaglianze e Diversità)</a:t>
            </a:r>
            <a:endParaRPr sz="3300">
              <a:solidFill>
                <a:schemeClr val="dk1"/>
              </a:solidFill>
            </a:endParaRPr>
          </a:p>
        </p:txBody>
      </p:sp>
      <p:sp>
        <p:nvSpPr>
          <p:cNvPr id="277" name="Google Shape;277;p38"/>
          <p:cNvSpPr txBox="1"/>
          <p:nvPr/>
        </p:nvSpPr>
        <p:spPr>
          <a:xfrm>
            <a:off x="-76200" y="4459900"/>
            <a:ext cx="12192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3300">
                <a:solidFill>
                  <a:schemeClr val="dk1"/>
                </a:solidFill>
              </a:rPr>
              <a:t>Intervengono:</a:t>
            </a:r>
            <a:endParaRPr sz="33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537D"/>
        </a:solidFill>
      </p:bgPr>
    </p:bg>
    <p:spTree>
      <p:nvGrpSpPr>
        <p:cNvPr id="111" name="Shape 111"/>
        <p:cNvGrpSpPr/>
        <p:nvPr/>
      </p:nvGrpSpPr>
      <p:grpSpPr>
        <a:xfrm>
          <a:off x="0" y="0"/>
          <a:ext cx="0" cy="0"/>
          <a:chOff x="0" y="0"/>
          <a:chExt cx="0" cy="0"/>
        </a:xfrm>
      </p:grpSpPr>
      <p:pic>
        <p:nvPicPr>
          <p:cNvPr descr="Immagine che contiene testo, schermata, design&#10;&#10;Descrizione generata automaticamente" id="112" name="Google Shape;112;p15"/>
          <p:cNvPicPr preferRelativeResize="0"/>
          <p:nvPr/>
        </p:nvPicPr>
        <p:blipFill rotWithShape="1">
          <a:blip r:embed="rId3">
            <a:alphaModFix/>
          </a:blip>
          <a:srcRect b="0" l="28850" r="0" t="92414"/>
          <a:stretch/>
        </p:blipFill>
        <p:spPr>
          <a:xfrm>
            <a:off x="6358200" y="5914701"/>
            <a:ext cx="5833800" cy="943299"/>
          </a:xfrm>
          <a:prstGeom prst="rect">
            <a:avLst/>
          </a:prstGeom>
          <a:noFill/>
          <a:ln>
            <a:noFill/>
          </a:ln>
        </p:spPr>
      </p:pic>
      <p:sp>
        <p:nvSpPr>
          <p:cNvPr id="113" name="Google Shape;113;p15"/>
          <p:cNvSpPr txBox="1"/>
          <p:nvPr/>
        </p:nvSpPr>
        <p:spPr>
          <a:xfrm>
            <a:off x="670560" y="2779472"/>
            <a:ext cx="10619232" cy="15081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it-IT" sz="3600" u="none" cap="none" strike="noStrike">
                <a:solidFill>
                  <a:srgbClr val="D6A19C"/>
                </a:solidFill>
                <a:latin typeface="Arial"/>
                <a:ea typeface="Arial"/>
                <a:cs typeface="Arial"/>
                <a:sym typeface="Arial"/>
              </a:rPr>
              <a:t>Parte prima: Diritto allo Studio e Diritti di  Cittadinanza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D6A19C"/>
              </a:solidFill>
              <a:latin typeface="Arial"/>
              <a:ea typeface="Arial"/>
              <a:cs typeface="Arial"/>
              <a:sym typeface="Arial"/>
            </a:endParaRPr>
          </a:p>
        </p:txBody>
      </p:sp>
      <p:sp>
        <p:nvSpPr>
          <p:cNvPr id="114" name="Google Shape;114;p15"/>
          <p:cNvSpPr txBox="1"/>
          <p:nvPr/>
        </p:nvSpPr>
        <p:spPr>
          <a:xfrm>
            <a:off x="670550" y="4275375"/>
            <a:ext cx="73914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it-IT" sz="1800" u="none" cap="none" strike="noStrike">
                <a:solidFill>
                  <a:schemeClr val="lt1"/>
                </a:solidFill>
                <a:latin typeface="Arial"/>
                <a:ea typeface="Arial"/>
                <a:cs typeface="Arial"/>
                <a:sym typeface="Arial"/>
              </a:rPr>
              <a:t>Nicola Martinelli (PoliBa) curatore, ne discute con: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it-IT" sz="1800" u="none" cap="none" strike="noStrike">
                <a:solidFill>
                  <a:schemeClr val="lt1"/>
                </a:solidFill>
                <a:latin typeface="Arial"/>
                <a:ea typeface="Arial"/>
                <a:cs typeface="Arial"/>
                <a:sym typeface="Arial"/>
              </a:rPr>
              <a:t>Lorenzo Bacci (D</a:t>
            </a:r>
            <a:r>
              <a:rPr b="1" lang="it-IT" sz="1800">
                <a:solidFill>
                  <a:schemeClr val="lt1"/>
                </a:solidFill>
              </a:rPr>
              <a:t>SU e sostegno alla ricerca - Regione Toscana)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it-IT" sz="1800" u="none" cap="none" strike="noStrike">
                <a:solidFill>
                  <a:schemeClr val="lt1"/>
                </a:solidFill>
                <a:latin typeface="Arial"/>
                <a:ea typeface="Arial"/>
                <a:cs typeface="Arial"/>
                <a:sym typeface="Arial"/>
              </a:rPr>
              <a:t>Noemi Cottone (D</a:t>
            </a:r>
            <a:r>
              <a:rPr b="1" lang="it-IT" sz="1800">
                <a:solidFill>
                  <a:schemeClr val="lt1"/>
                </a:solidFill>
              </a:rPr>
              <a:t>irettivo nazionale UDU - Unione degli Studenti)</a:t>
            </a:r>
            <a:endParaRPr b="0" i="0" sz="1400" u="none" cap="none" strike="noStrike">
              <a:solidFill>
                <a:srgbClr val="000000"/>
              </a:solidFill>
              <a:latin typeface="Arial"/>
              <a:ea typeface="Arial"/>
              <a:cs typeface="Arial"/>
              <a:sym typeface="Arial"/>
            </a:endParaRPr>
          </a:p>
        </p:txBody>
      </p:sp>
      <p:pic>
        <p:nvPicPr>
          <p:cNvPr id="115" name="Google Shape;115;p15"/>
          <p:cNvPicPr preferRelativeResize="0"/>
          <p:nvPr/>
        </p:nvPicPr>
        <p:blipFill rotWithShape="1">
          <a:blip r:embed="rId4">
            <a:alphaModFix/>
          </a:blip>
          <a:srcRect b="0" l="0" r="4154" t="45291"/>
          <a:stretch/>
        </p:blipFill>
        <p:spPr>
          <a:xfrm>
            <a:off x="561272" y="949716"/>
            <a:ext cx="4142722" cy="708470"/>
          </a:xfrm>
          <a:prstGeom prst="rect">
            <a:avLst/>
          </a:prstGeom>
          <a:noFill/>
          <a:ln>
            <a:noFill/>
          </a:ln>
        </p:spPr>
      </p:pic>
      <p:pic>
        <p:nvPicPr>
          <p:cNvPr id="116" name="Google Shape;116;p15"/>
          <p:cNvPicPr preferRelativeResize="0"/>
          <p:nvPr/>
        </p:nvPicPr>
        <p:blipFill rotWithShape="1">
          <a:blip r:embed="rId4">
            <a:alphaModFix/>
          </a:blip>
          <a:srcRect b="61904" l="0" r="1726" t="0"/>
          <a:stretch/>
        </p:blipFill>
        <p:spPr>
          <a:xfrm>
            <a:off x="517012" y="301746"/>
            <a:ext cx="5578988" cy="647970"/>
          </a:xfrm>
          <a:prstGeom prst="rect">
            <a:avLst/>
          </a:prstGeom>
          <a:noFill/>
          <a:ln>
            <a:noFill/>
          </a:ln>
        </p:spPr>
      </p:pic>
      <p:sp>
        <p:nvSpPr>
          <p:cNvPr id="117" name="Google Shape;117;p15"/>
          <p:cNvSpPr txBox="1"/>
          <p:nvPr/>
        </p:nvSpPr>
        <p:spPr>
          <a:xfrm>
            <a:off x="2674500" y="5198775"/>
            <a:ext cx="9517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nvSpPr>
        <p:spPr>
          <a:xfrm>
            <a:off x="-79200" y="101600"/>
            <a:ext cx="12350400" cy="581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it-IT" sz="17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it-IT" sz="1800" u="none" cap="none" strike="noStrike">
                <a:solidFill>
                  <a:srgbClr val="000000"/>
                </a:solidFill>
                <a:latin typeface="Times New Roman"/>
                <a:ea typeface="Times New Roman"/>
                <a:cs typeface="Times New Roman"/>
                <a:sym typeface="Times New Roman"/>
              </a:rPr>
            </a:br>
            <a:r>
              <a:rPr b="0" i="0" lang="it-IT" sz="2500" u="none" cap="none" strike="noStrike">
                <a:solidFill>
                  <a:srgbClr val="000000"/>
                </a:solidFill>
                <a:latin typeface="Times New Roman"/>
                <a:ea typeface="Times New Roman"/>
                <a:cs typeface="Times New Roman"/>
                <a:sym typeface="Times New Roman"/>
              </a:rPr>
              <a:t>	</a:t>
            </a:r>
            <a:r>
              <a:rPr b="1" i="0" lang="it-IT" sz="2500" u="sng" cap="none" strike="noStrike">
                <a:solidFill>
                  <a:srgbClr val="000000"/>
                </a:solidFill>
                <a:latin typeface="Times New Roman"/>
                <a:ea typeface="Times New Roman"/>
                <a:cs typeface="Times New Roman"/>
                <a:sym typeface="Times New Roman"/>
              </a:rPr>
              <a:t>Parte prima: Diritto allo Studio e Diritti di Cittadinanza</a:t>
            </a:r>
            <a:endParaRPr sz="2500"/>
          </a:p>
          <a:p>
            <a:pPr indent="0" lvl="0" marL="0" marR="0" rtl="0" algn="l">
              <a:lnSpc>
                <a:spcPct val="100000"/>
              </a:lnSpc>
              <a:spcBef>
                <a:spcPts val="0"/>
              </a:spcBef>
              <a:spcAft>
                <a:spcPts val="0"/>
              </a:spcAft>
              <a:buNone/>
            </a:pPr>
            <a:r>
              <a:t/>
            </a:r>
            <a:endParaRPr b="0" i="0" sz="2500" u="sng"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it-IT" sz="2500" u="none" cap="none" strike="noStrike">
                <a:solidFill>
                  <a:srgbClr val="000000"/>
                </a:solidFill>
                <a:latin typeface="Times New Roman"/>
                <a:ea typeface="Times New Roman"/>
                <a:cs typeface="Times New Roman"/>
                <a:sym typeface="Times New Roman"/>
              </a:rPr>
              <a:t>	I. Diritto allo studio universitario in Italia</a:t>
            </a:r>
            <a:endParaRPr sz="2500"/>
          </a:p>
          <a:p>
            <a:pPr indent="-273050" lvl="0" marL="400050" marR="0" rtl="0" algn="l">
              <a:lnSpc>
                <a:spcPct val="100000"/>
              </a:lnSpc>
              <a:spcBef>
                <a:spcPts val="0"/>
              </a:spcBef>
              <a:spcAft>
                <a:spcPts val="0"/>
              </a:spcAft>
              <a:buClr>
                <a:srgbClr val="000000"/>
              </a:buClr>
              <a:buSzPts val="2000"/>
              <a:buFont typeface="Arial"/>
              <a:buNone/>
            </a:pPr>
            <a:r>
              <a:t/>
            </a:r>
            <a:endParaRPr b="0" i="0" sz="25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it-IT" sz="2500" u="none" cap="none" strike="noStrike">
                <a:solidFill>
                  <a:srgbClr val="000000"/>
                </a:solidFill>
                <a:latin typeface="Times New Roman"/>
                <a:ea typeface="Times New Roman"/>
                <a:cs typeface="Times New Roman"/>
                <a:sym typeface="Times New Roman"/>
              </a:rPr>
              <a:t>	II. Il finanziamento delle borse di studio universitarie</a:t>
            </a:r>
            <a:r>
              <a:rPr lang="it-IT" sz="2500">
                <a:latin typeface="Times New Roman"/>
                <a:ea typeface="Times New Roman"/>
                <a:cs typeface="Times New Roman"/>
                <a:sym typeface="Times New Roman"/>
              </a:rPr>
              <a:t> </a:t>
            </a:r>
            <a:r>
              <a:rPr b="0" i="0" lang="it-IT" sz="2500" u="none" cap="none" strike="noStrike">
                <a:solidFill>
                  <a:srgbClr val="000000"/>
                </a:solidFill>
                <a:latin typeface="Times New Roman"/>
                <a:ea typeface="Times New Roman"/>
                <a:cs typeface="Times New Roman"/>
                <a:sym typeface="Times New Roman"/>
              </a:rPr>
              <a:t>fra stato e regioni</a:t>
            </a:r>
            <a:endParaRPr sz="2500"/>
          </a:p>
          <a:p>
            <a:pPr indent="0" lvl="0" marL="0" marR="0" rtl="0" algn="l">
              <a:lnSpc>
                <a:spcPct val="100000"/>
              </a:lnSpc>
              <a:spcBef>
                <a:spcPts val="0"/>
              </a:spcBef>
              <a:spcAft>
                <a:spcPts val="0"/>
              </a:spcAft>
              <a:buNone/>
            </a:pPr>
            <a:r>
              <a:t/>
            </a:r>
            <a:endParaRPr b="0" i="0" sz="2500" u="none" cap="none" strike="noStrike">
              <a:solidFill>
                <a:srgbClr val="000000"/>
              </a:solidFill>
              <a:latin typeface="Times New Roman"/>
              <a:ea typeface="Times New Roman"/>
              <a:cs typeface="Times New Roman"/>
              <a:sym typeface="Times New Roman"/>
            </a:endParaRPr>
          </a:p>
          <a:p>
            <a:pPr indent="0" lvl="0" marL="450000" marR="0" rtl="0" algn="l">
              <a:lnSpc>
                <a:spcPct val="100000"/>
              </a:lnSpc>
              <a:spcBef>
                <a:spcPts val="0"/>
              </a:spcBef>
              <a:spcAft>
                <a:spcPts val="0"/>
              </a:spcAft>
              <a:buNone/>
            </a:pPr>
            <a:r>
              <a:rPr b="0" i="0" lang="it-IT" sz="2500" u="none" cap="none" strike="noStrike">
                <a:solidFill>
                  <a:srgbClr val="000000"/>
                </a:solidFill>
                <a:latin typeface="Times New Roman"/>
                <a:ea typeface="Times New Roman"/>
                <a:cs typeface="Times New Roman"/>
                <a:sym typeface="Times New Roman"/>
              </a:rPr>
              <a:t>	III. Bandi Pnrr e legge 338/2000: interventi speciali</a:t>
            </a:r>
            <a:r>
              <a:rPr lang="it-IT" sz="2500">
                <a:latin typeface="Times New Roman"/>
                <a:ea typeface="Times New Roman"/>
                <a:cs typeface="Times New Roman"/>
                <a:sym typeface="Times New Roman"/>
              </a:rPr>
              <a:t> </a:t>
            </a:r>
            <a:r>
              <a:rPr b="0" i="0" lang="it-IT" sz="2500" u="none" cap="none" strike="noStrike">
                <a:solidFill>
                  <a:srgbClr val="000000"/>
                </a:solidFill>
                <a:latin typeface="Times New Roman"/>
                <a:ea typeface="Times New Roman"/>
                <a:cs typeface="Times New Roman"/>
                <a:sym typeface="Times New Roman"/>
              </a:rPr>
              <a:t>e strutturali per le residenze universitarie</a:t>
            </a:r>
            <a:endParaRPr sz="2500"/>
          </a:p>
          <a:p>
            <a:pPr indent="0" lvl="0" marL="0" marR="0" rtl="0" algn="l">
              <a:lnSpc>
                <a:spcPct val="100000"/>
              </a:lnSpc>
              <a:spcBef>
                <a:spcPts val="0"/>
              </a:spcBef>
              <a:spcAft>
                <a:spcPts val="0"/>
              </a:spcAft>
              <a:buNone/>
            </a:pPr>
            <a:r>
              <a:t/>
            </a:r>
            <a:endParaRPr b="0" i="0" sz="25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it-IT" sz="2500" u="none" cap="none" strike="noStrike">
                <a:solidFill>
                  <a:srgbClr val="000000"/>
                </a:solidFill>
                <a:latin typeface="Times New Roman"/>
                <a:ea typeface="Times New Roman"/>
                <a:cs typeface="Times New Roman"/>
                <a:sym typeface="Times New Roman"/>
              </a:rPr>
              <a:t>	IV. Alloggi per studenti: prospettive e insidie del</a:t>
            </a:r>
            <a:r>
              <a:rPr lang="it-IT" sz="2500">
                <a:latin typeface="Times New Roman"/>
                <a:ea typeface="Times New Roman"/>
                <a:cs typeface="Times New Roman"/>
                <a:sym typeface="Times New Roman"/>
              </a:rPr>
              <a:t> </a:t>
            </a:r>
            <a:r>
              <a:rPr b="0" i="0" lang="it-IT" sz="2500" u="none" cap="none" strike="noStrike">
                <a:solidFill>
                  <a:srgbClr val="000000"/>
                </a:solidFill>
                <a:latin typeface="Times New Roman"/>
                <a:ea typeface="Times New Roman"/>
                <a:cs typeface="Times New Roman"/>
                <a:sym typeface="Times New Roman"/>
              </a:rPr>
              <a:t>mercato immobiliare</a:t>
            </a:r>
            <a:endParaRPr sz="2500"/>
          </a:p>
          <a:p>
            <a:pPr indent="0" lvl="0" marL="0" marR="0" rtl="0" algn="l">
              <a:lnSpc>
                <a:spcPct val="100000"/>
              </a:lnSpc>
              <a:spcBef>
                <a:spcPts val="0"/>
              </a:spcBef>
              <a:spcAft>
                <a:spcPts val="0"/>
              </a:spcAft>
              <a:buNone/>
            </a:pPr>
            <a:r>
              <a:t/>
            </a:r>
            <a:endParaRPr b="0" i="0" sz="25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it-IT" sz="2500" u="none" cap="none" strike="noStrike">
                <a:solidFill>
                  <a:srgbClr val="000000"/>
                </a:solidFill>
                <a:latin typeface="Times New Roman"/>
                <a:ea typeface="Times New Roman"/>
                <a:cs typeface="Times New Roman"/>
                <a:sym typeface="Times New Roman"/>
              </a:rPr>
              <a:t>	V. Dal disagio abitativo studentesco a nuove politiche</a:t>
            </a:r>
            <a:r>
              <a:rPr lang="it-IT" sz="2500">
                <a:latin typeface="Times New Roman"/>
                <a:ea typeface="Times New Roman"/>
                <a:cs typeface="Times New Roman"/>
                <a:sym typeface="Times New Roman"/>
              </a:rPr>
              <a:t> </a:t>
            </a:r>
            <a:r>
              <a:rPr b="0" i="0" lang="it-IT" sz="2500" u="none" cap="none" strike="noStrike">
                <a:solidFill>
                  <a:srgbClr val="000000"/>
                </a:solidFill>
                <a:latin typeface="Times New Roman"/>
                <a:ea typeface="Times New Roman"/>
                <a:cs typeface="Times New Roman"/>
                <a:sym typeface="Times New Roman"/>
              </a:rPr>
              <a:t>abitative</a:t>
            </a:r>
            <a:endParaRPr sz="2500"/>
          </a:p>
          <a:p>
            <a:pPr indent="0" lvl="0" marL="0" marR="0" rtl="0" algn="l">
              <a:lnSpc>
                <a:spcPct val="100000"/>
              </a:lnSpc>
              <a:spcBef>
                <a:spcPts val="0"/>
              </a:spcBef>
              <a:spcAft>
                <a:spcPts val="0"/>
              </a:spcAft>
              <a:buNone/>
            </a:pPr>
            <a:r>
              <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700" u="none" cap="none" strike="noStrike">
              <a:solidFill>
                <a:srgbClr val="000000"/>
              </a:solidFill>
              <a:latin typeface="Arial"/>
              <a:ea typeface="Arial"/>
              <a:cs typeface="Arial"/>
              <a:sym typeface="Arial"/>
            </a:endParaRPr>
          </a:p>
        </p:txBody>
      </p:sp>
      <p:sp>
        <p:nvSpPr>
          <p:cNvPr id="123" name="Google Shape;123;p16"/>
          <p:cNvSpPr txBox="1"/>
          <p:nvPr/>
        </p:nvSpPr>
        <p:spPr>
          <a:xfrm>
            <a:off x="3200400" y="3667760"/>
            <a:ext cx="597408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it-IT" sz="1400" u="none" cap="none" strike="noStrike">
                <a:solidFill>
                  <a:srgbClr val="FF0000"/>
                </a:solidFill>
                <a:latin typeface="Arial"/>
                <a:ea typeface="Arial"/>
                <a:cs typeface="Arial"/>
                <a:sym typeface="Arial"/>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7"/>
          <p:cNvSpPr txBox="1"/>
          <p:nvPr/>
        </p:nvSpPr>
        <p:spPr>
          <a:xfrm>
            <a:off x="264160" y="0"/>
            <a:ext cx="11818112" cy="915789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it-IT" sz="3600" u="none" cap="none" strike="noStrike">
                <a:solidFill>
                  <a:srgbClr val="D6A19C"/>
                </a:solidFill>
                <a:latin typeface="Arial"/>
                <a:ea typeface="Arial"/>
                <a:cs typeface="Arial"/>
                <a:sym typeface="Arial"/>
              </a:rPr>
              <a:t>DSU tra problemi persistenti e prospettive possibili </a:t>
            </a:r>
            <a:endParaRPr b="0" i="0" sz="3600" u="none" cap="none" strike="noStrike">
              <a:solidFill>
                <a:srgbClr val="D6A19C"/>
              </a:solidFill>
              <a:latin typeface="Arial"/>
              <a:ea typeface="Arial"/>
              <a:cs typeface="Arial"/>
              <a:sym typeface="Arial"/>
            </a:endParaRPr>
          </a:p>
          <a:p>
            <a:pPr indent="-285750" lvl="0" marL="285750" marR="0" rtl="0" algn="just">
              <a:lnSpc>
                <a:spcPct val="150000"/>
              </a:lnSpc>
              <a:spcBef>
                <a:spcPts val="800"/>
              </a:spcBef>
              <a:spcAft>
                <a:spcPts val="0"/>
              </a:spcAft>
              <a:buClr>
                <a:srgbClr val="000000"/>
              </a:buClr>
              <a:buSzPts val="2000"/>
              <a:buFont typeface="Arial"/>
              <a:buChar char="•"/>
            </a:pPr>
            <a:r>
              <a:rPr b="1" i="0" lang="it-IT" sz="2000" u="none" cap="none" strike="noStrike">
                <a:solidFill>
                  <a:srgbClr val="000000"/>
                </a:solidFill>
                <a:latin typeface="Arial"/>
                <a:ea typeface="Arial"/>
                <a:cs typeface="Arial"/>
                <a:sym typeface="Arial"/>
              </a:rPr>
              <a:t>Consolidata asimmetria tra crescita dell’università di massa e garanzia del Dsu </a:t>
            </a:r>
            <a:r>
              <a:rPr b="0" i="0" lang="it-IT" sz="2000" u="none" cap="none" strike="noStrike">
                <a:solidFill>
                  <a:srgbClr val="000000"/>
                </a:solidFill>
                <a:latin typeface="Arial"/>
                <a:ea typeface="Arial"/>
                <a:cs typeface="Arial"/>
                <a:sym typeface="Arial"/>
              </a:rPr>
              <a:t>pur ispirato dagli </a:t>
            </a:r>
            <a:r>
              <a:rPr b="1" i="0" lang="it-IT" sz="2000" u="none" cap="none" strike="noStrike">
                <a:solidFill>
                  <a:srgbClr val="000000"/>
                </a:solidFill>
                <a:latin typeface="Arial"/>
                <a:ea typeface="Arial"/>
                <a:cs typeface="Arial"/>
                <a:sym typeface="Arial"/>
              </a:rPr>
              <a:t>artt. 3 e 34 della Costituzione</a:t>
            </a:r>
            <a:endParaRPr/>
          </a:p>
          <a:p>
            <a:pPr indent="-285750" lvl="0" marL="285750" marR="0" rtl="0" algn="just">
              <a:lnSpc>
                <a:spcPct val="150000"/>
              </a:lnSpc>
              <a:spcBef>
                <a:spcPts val="800"/>
              </a:spcBef>
              <a:spcAft>
                <a:spcPts val="0"/>
              </a:spcAft>
              <a:buClr>
                <a:srgbClr val="000000"/>
              </a:buClr>
              <a:buSzPts val="2000"/>
              <a:buFont typeface="Arial"/>
              <a:buChar char="•"/>
            </a:pPr>
            <a:r>
              <a:rPr b="1" i="0" lang="it-IT" sz="2000" u="none" cap="none" strike="noStrike">
                <a:solidFill>
                  <a:srgbClr val="000000"/>
                </a:solidFill>
                <a:latin typeface="Arial"/>
                <a:ea typeface="Arial"/>
                <a:cs typeface="Arial"/>
                <a:sym typeface="Arial"/>
              </a:rPr>
              <a:t>Cambiamenti della geografia universitaria italiana </a:t>
            </a:r>
            <a:r>
              <a:rPr b="0" i="0" lang="it-IT" sz="2000" u="none" cap="none" strike="noStrike">
                <a:solidFill>
                  <a:srgbClr val="000000"/>
                </a:solidFill>
                <a:latin typeface="Arial"/>
                <a:ea typeface="Arial"/>
                <a:cs typeface="Arial"/>
                <a:sym typeface="Arial"/>
              </a:rPr>
              <a:t>con forte mobilità interregionale degli studenti a tutto svantaggio delle regioni del Mezzogiorno</a:t>
            </a:r>
            <a:endParaRPr b="1" i="0" sz="2000" u="none" cap="none" strike="noStrike">
              <a:solidFill>
                <a:srgbClr val="000000"/>
              </a:solidFill>
              <a:latin typeface="Arial"/>
              <a:ea typeface="Arial"/>
              <a:cs typeface="Arial"/>
              <a:sym typeface="Arial"/>
            </a:endParaRPr>
          </a:p>
          <a:p>
            <a:pPr indent="-285750" lvl="0" marL="285750" marR="0" rtl="0" algn="just">
              <a:lnSpc>
                <a:spcPct val="150000"/>
              </a:lnSpc>
              <a:spcBef>
                <a:spcPts val="800"/>
              </a:spcBef>
              <a:spcAft>
                <a:spcPts val="0"/>
              </a:spcAft>
              <a:buClr>
                <a:srgbClr val="000000"/>
              </a:buClr>
              <a:buSzPts val="2000"/>
              <a:buFont typeface="Arial"/>
              <a:buChar char="•"/>
            </a:pPr>
            <a:r>
              <a:rPr b="1" i="0" lang="it-IT" sz="2000" u="none" cap="none" strike="noStrike">
                <a:solidFill>
                  <a:srgbClr val="000000"/>
                </a:solidFill>
                <a:latin typeface="Arial"/>
                <a:ea typeface="Arial"/>
                <a:cs typeface="Arial"/>
                <a:sym typeface="Arial"/>
              </a:rPr>
              <a:t>LEP Necessità di completare un percorso </a:t>
            </a:r>
            <a:r>
              <a:rPr b="0" i="0" lang="it-IT" sz="2000" u="none" cap="none" strike="noStrike">
                <a:solidFill>
                  <a:srgbClr val="000000"/>
                </a:solidFill>
                <a:latin typeface="Arial"/>
                <a:ea typeface="Arial"/>
                <a:cs typeface="Arial"/>
                <a:sym typeface="Arial"/>
              </a:rPr>
              <a:t>avviatosi con la riforma del Titolo V della Costituzione per la revisione normativa in materia di Dsu, (legge costituzionale 3/2001)</a:t>
            </a:r>
            <a:endParaRPr b="0" i="0" sz="2000" u="none" cap="none" strike="noStrike">
              <a:solidFill>
                <a:srgbClr val="000000"/>
              </a:solidFill>
              <a:latin typeface="Arial"/>
              <a:ea typeface="Arial"/>
              <a:cs typeface="Arial"/>
              <a:sym typeface="Arial"/>
            </a:endParaRPr>
          </a:p>
          <a:p>
            <a:pPr indent="-285750" lvl="0" marL="285750" marR="0" rtl="0" algn="just">
              <a:lnSpc>
                <a:spcPct val="150000"/>
              </a:lnSpc>
              <a:spcBef>
                <a:spcPts val="800"/>
              </a:spcBef>
              <a:spcAft>
                <a:spcPts val="0"/>
              </a:spcAft>
              <a:buClr>
                <a:srgbClr val="000000"/>
              </a:buClr>
              <a:buSzPts val="2000"/>
              <a:buFont typeface="Arial"/>
              <a:buChar char="•"/>
            </a:pPr>
            <a:r>
              <a:rPr b="0" i="0" lang="it-IT" sz="2000" u="none" cap="none" strike="noStrike">
                <a:solidFill>
                  <a:srgbClr val="000000"/>
                </a:solidFill>
                <a:latin typeface="Arial"/>
                <a:ea typeface="Arial"/>
                <a:cs typeface="Arial"/>
                <a:sym typeface="Arial"/>
              </a:rPr>
              <a:t>L’offerta di residenze per studenti, di ca </a:t>
            </a:r>
            <a:r>
              <a:rPr b="1" i="0" lang="it-IT" sz="2000" u="none" cap="none" strike="noStrike">
                <a:solidFill>
                  <a:srgbClr val="000000"/>
                </a:solidFill>
                <a:latin typeface="Arial"/>
                <a:ea typeface="Arial"/>
                <a:cs typeface="Arial"/>
                <a:sym typeface="Arial"/>
              </a:rPr>
              <a:t>62.000 posti-alloggio di cui oltre il 90% in strutture pubbliche, copre meno dell’8% dei fuori sede  </a:t>
            </a:r>
            <a:endParaRPr b="1" i="0" sz="2000" u="none" cap="none" strike="noStrike">
              <a:solidFill>
                <a:srgbClr val="000000"/>
              </a:solidFill>
              <a:latin typeface="Arial"/>
              <a:ea typeface="Arial"/>
              <a:cs typeface="Arial"/>
              <a:sym typeface="Arial"/>
            </a:endParaRPr>
          </a:p>
          <a:p>
            <a:pPr indent="-285750" lvl="0" marL="285750" marR="0" rtl="0" algn="just">
              <a:lnSpc>
                <a:spcPct val="150000"/>
              </a:lnSpc>
              <a:spcBef>
                <a:spcPts val="800"/>
              </a:spcBef>
              <a:spcAft>
                <a:spcPts val="0"/>
              </a:spcAft>
              <a:buClr>
                <a:srgbClr val="000000"/>
              </a:buClr>
              <a:buSzPts val="2000"/>
              <a:buFont typeface="Arial"/>
              <a:buChar char="•"/>
            </a:pPr>
            <a:r>
              <a:rPr b="0" i="0" lang="it-IT" sz="2000" u="none" cap="none" strike="noStrike">
                <a:solidFill>
                  <a:srgbClr val="000000"/>
                </a:solidFill>
                <a:latin typeface="Arial"/>
                <a:ea typeface="Arial"/>
                <a:cs typeface="Arial"/>
                <a:sym typeface="Arial"/>
              </a:rPr>
              <a:t>PNRR housing universitario</a:t>
            </a:r>
            <a:r>
              <a:rPr b="1" i="0" lang="it-IT" sz="2000" u="none" cap="none" strike="noStrike">
                <a:solidFill>
                  <a:srgbClr val="000000"/>
                </a:solidFill>
                <a:latin typeface="Arial"/>
                <a:ea typeface="Arial"/>
                <a:cs typeface="Arial"/>
                <a:sym typeface="Arial"/>
              </a:rPr>
              <a:t> quantità vs qualità e interventi ordinari (co-finanziamento statale della L338/2000) vs interventi straordinari (Riforma 1.7 Missione 4 Componente 1) </a:t>
            </a:r>
            <a:endParaRPr/>
          </a:p>
          <a:p>
            <a:pPr indent="0" lvl="0" marL="0" marR="0" rtl="0" algn="just">
              <a:lnSpc>
                <a:spcPct val="107000"/>
              </a:lnSpc>
              <a:spcBef>
                <a:spcPts val="800"/>
              </a:spcBef>
              <a:spcAft>
                <a:spcPts val="0"/>
              </a:spcAft>
              <a:buNone/>
            </a:pPr>
            <a:r>
              <a:rPr b="0" i="0" lang="it-IT" sz="1800" u="none" cap="none" strike="noStrike">
                <a:solidFill>
                  <a:srgbClr val="000000"/>
                </a:solidFill>
                <a:latin typeface="Arial Narrow"/>
                <a:ea typeface="Arial Narrow"/>
                <a:cs typeface="Arial Narrow"/>
                <a:sym typeface="Arial Narrow"/>
              </a:rPr>
              <a:t> </a:t>
            </a:r>
            <a:endParaRPr b="0" i="0" sz="1800" u="none" cap="none" strike="noStrike">
              <a:solidFill>
                <a:srgbClr val="000000"/>
              </a:solidFill>
              <a:latin typeface="Arial"/>
              <a:ea typeface="Arial"/>
              <a:cs typeface="Arial"/>
              <a:sym typeface="Arial"/>
            </a:endParaRPr>
          </a:p>
          <a:p>
            <a:pPr indent="0" lvl="0" marL="0" marR="0" rtl="0" algn="just">
              <a:lnSpc>
                <a:spcPct val="150000"/>
              </a:lnSpc>
              <a:spcBef>
                <a:spcPts val="800"/>
              </a:spcBef>
              <a:spcAft>
                <a:spcPts val="0"/>
              </a:spcAft>
              <a:buNone/>
            </a:pPr>
            <a:r>
              <a:t/>
            </a:r>
            <a:endParaRPr b="1" i="0" sz="1800" u="none" cap="none" strike="noStrike">
              <a:solidFill>
                <a:srgbClr val="000000"/>
              </a:solidFill>
              <a:latin typeface="Arial Narrow"/>
              <a:ea typeface="Arial Narrow"/>
              <a:cs typeface="Arial Narrow"/>
              <a:sym typeface="Arial Narrow"/>
            </a:endParaRPr>
          </a:p>
          <a:p>
            <a:pPr indent="0" lvl="0" marL="0" marR="0" rtl="0" algn="just">
              <a:lnSpc>
                <a:spcPct val="150000"/>
              </a:lnSpc>
              <a:spcBef>
                <a:spcPts val="800"/>
              </a:spcBef>
              <a:spcAft>
                <a:spcPts val="0"/>
              </a:spcAft>
              <a:buNone/>
            </a:pPr>
            <a:r>
              <a:t/>
            </a:r>
            <a:endParaRPr b="1" i="0" sz="1400" u="none" cap="none" strike="noStrike">
              <a:solidFill>
                <a:srgbClr val="000000"/>
              </a:solidFill>
              <a:latin typeface="Arial Narrow"/>
              <a:ea typeface="Arial Narrow"/>
              <a:cs typeface="Arial Narrow"/>
              <a:sym typeface="Arial Narrow"/>
            </a:endParaRPr>
          </a:p>
          <a:p>
            <a:pPr indent="0" lvl="0" marL="0" marR="0" rtl="0" algn="just">
              <a:lnSpc>
                <a:spcPct val="150000"/>
              </a:lnSpc>
              <a:spcBef>
                <a:spcPts val="800"/>
              </a:spcBef>
              <a:spcAft>
                <a:spcPts val="0"/>
              </a:spcAft>
              <a:buNone/>
            </a:pPr>
            <a:r>
              <a:rPr b="1" i="0" lang="it-IT" sz="1800" u="none" cap="none" strike="noStrike">
                <a:solidFill>
                  <a:srgbClr val="000000"/>
                </a:solidFill>
                <a:latin typeface="Arial Narrow"/>
                <a:ea typeface="Arial Narrow"/>
                <a:cs typeface="Arial Narrow"/>
                <a:sym typeface="Arial Narrow"/>
              </a:rPr>
              <a:t> </a:t>
            </a:r>
            <a:endParaRPr b="0" i="0" sz="1800" u="none" cap="none" strike="noStrike">
              <a:solidFill>
                <a:srgbClr val="000000"/>
              </a:solidFill>
              <a:latin typeface="Arial"/>
              <a:ea typeface="Arial"/>
              <a:cs typeface="Arial"/>
              <a:sym typeface="Arial"/>
            </a:endParaRPr>
          </a:p>
          <a:p>
            <a:pPr indent="0" lvl="0" marL="0" marR="0" rtl="0" algn="just">
              <a:lnSpc>
                <a:spcPct val="150000"/>
              </a:lnSpc>
              <a:spcBef>
                <a:spcPts val="800"/>
              </a:spcBef>
              <a:spcAft>
                <a:spcPts val="0"/>
              </a:spcAft>
              <a:buNone/>
            </a:pPr>
            <a:r>
              <a:rPr b="0" i="0" lang="it-IT" sz="1400" u="none" cap="none" strike="noStrike">
                <a:solidFill>
                  <a:srgbClr val="000000"/>
                </a:solidFill>
                <a:latin typeface="Arial Narrow"/>
                <a:ea typeface="Arial Narrow"/>
                <a:cs typeface="Arial Narrow"/>
                <a:sym typeface="Arial Narrow"/>
              </a:rPr>
              <a:t> </a:t>
            </a:r>
            <a:endParaRPr/>
          </a:p>
          <a:p>
            <a:pPr indent="0" lvl="0" marL="0" marR="0" rtl="0" algn="just">
              <a:lnSpc>
                <a:spcPct val="150000"/>
              </a:lnSpc>
              <a:spcBef>
                <a:spcPts val="80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800"/>
              </a:spcBef>
              <a:spcAft>
                <a:spcPts val="0"/>
              </a:spcAft>
              <a:buNone/>
            </a:pPr>
            <a:r>
              <a:rPr b="0" i="0" lang="it-IT" sz="1400" u="none" cap="none" strike="noStrike">
                <a:solidFill>
                  <a:srgbClr val="000000"/>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txBox="1"/>
          <p:nvPr/>
        </p:nvSpPr>
        <p:spPr>
          <a:xfrm>
            <a:off x="0" y="0"/>
            <a:ext cx="12192000" cy="83262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it-IT" sz="2800" u="none" cap="none" strike="noStrike">
                <a:solidFill>
                  <a:srgbClr val="D6A19C"/>
                </a:solidFill>
                <a:latin typeface="Arial"/>
                <a:ea typeface="Arial"/>
                <a:cs typeface="Arial"/>
                <a:sym typeface="Arial"/>
              </a:rPr>
              <a:t>Proposte</a:t>
            </a:r>
            <a:endParaRPr b="0" i="0" sz="1800" u="none" cap="none" strike="noStrike">
              <a:solidFill>
                <a:srgbClr val="D6A19C"/>
              </a:solidFill>
              <a:latin typeface="Arial"/>
              <a:ea typeface="Arial"/>
              <a:cs typeface="Arial"/>
              <a:sym typeface="Arial"/>
            </a:endParaRPr>
          </a:p>
          <a:p>
            <a:pPr indent="-342900" lvl="0" marL="342900" marR="0" rtl="0" algn="just">
              <a:lnSpc>
                <a:spcPct val="107000"/>
              </a:lnSpc>
              <a:spcBef>
                <a:spcPts val="800"/>
              </a:spcBef>
              <a:spcAft>
                <a:spcPts val="0"/>
              </a:spcAft>
              <a:buClr>
                <a:srgbClr val="000000"/>
              </a:buClr>
              <a:buSzPts val="2000"/>
              <a:buFont typeface="Arial"/>
              <a:buChar char="•"/>
            </a:pPr>
            <a:r>
              <a:rPr b="1" i="0" lang="it-IT" sz="2000" u="none" cap="none" strike="noStrike">
                <a:solidFill>
                  <a:srgbClr val="000000"/>
                </a:solidFill>
                <a:latin typeface="Arial"/>
                <a:ea typeface="Arial"/>
                <a:cs typeface="Arial"/>
                <a:sym typeface="Arial"/>
              </a:rPr>
              <a:t>Necessità di rivedere le condizioni di diritto degli studenti</a:t>
            </a:r>
            <a:r>
              <a:rPr b="0" i="0" lang="it-IT" sz="2000" u="none" cap="none" strike="noStrike">
                <a:solidFill>
                  <a:srgbClr val="000000"/>
                </a:solidFill>
                <a:latin typeface="Arial"/>
                <a:ea typeface="Arial"/>
                <a:cs typeface="Arial"/>
                <a:sym typeface="Arial"/>
              </a:rPr>
              <a:t> (anagrafica, sociale, reddito/merito).</a:t>
            </a:r>
            <a:endParaRPr/>
          </a:p>
          <a:p>
            <a:pPr indent="-342900" lvl="0" marL="342900" marR="0" rtl="0" algn="just">
              <a:lnSpc>
                <a:spcPct val="107000"/>
              </a:lnSpc>
              <a:spcBef>
                <a:spcPts val="800"/>
              </a:spcBef>
              <a:spcAft>
                <a:spcPts val="0"/>
              </a:spcAft>
              <a:buClr>
                <a:srgbClr val="000000"/>
              </a:buClr>
              <a:buSzPts val="2000"/>
              <a:buFont typeface="Arial"/>
              <a:buChar char="•"/>
            </a:pPr>
            <a:r>
              <a:rPr b="1" i="0" lang="it-IT" sz="2000" u="none" cap="none" strike="noStrike">
                <a:solidFill>
                  <a:srgbClr val="000000"/>
                </a:solidFill>
                <a:latin typeface="Arial"/>
                <a:ea typeface="Arial"/>
                <a:cs typeface="Arial"/>
                <a:sym typeface="Arial"/>
              </a:rPr>
              <a:t>Sperimentazione di politiche pubbliche per il diritto all’alloggio studentesco</a:t>
            </a:r>
            <a:r>
              <a:rPr b="0" i="0" lang="it-IT" sz="2000" u="none" cap="none" strike="noStrike">
                <a:solidFill>
                  <a:srgbClr val="000000"/>
                </a:solidFill>
                <a:latin typeface="Arial"/>
                <a:ea typeface="Arial"/>
                <a:cs typeface="Arial"/>
                <a:sym typeface="Arial"/>
              </a:rPr>
              <a:t>, attraverso modelli residenziali differenziati e integrati con altre forme di servizi e attrezzature urbane. </a:t>
            </a:r>
            <a:r>
              <a:rPr b="1" i="0" lang="it-IT" sz="2000" u="none" cap="none" strike="noStrike">
                <a:solidFill>
                  <a:srgbClr val="000000"/>
                </a:solidFill>
                <a:latin typeface="Arial"/>
                <a:ea typeface="Arial"/>
                <a:cs typeface="Arial"/>
                <a:sym typeface="Arial"/>
              </a:rPr>
              <a:t>Modelli concentrati (Collegi) vs Modelli diffusi (nel tessuto urbano)</a:t>
            </a:r>
            <a:endParaRPr/>
          </a:p>
          <a:p>
            <a:pPr indent="-342900" lvl="0" marL="342900" marR="0" rtl="0" algn="just">
              <a:lnSpc>
                <a:spcPct val="107000"/>
              </a:lnSpc>
              <a:spcBef>
                <a:spcPts val="800"/>
              </a:spcBef>
              <a:spcAft>
                <a:spcPts val="0"/>
              </a:spcAft>
              <a:buClr>
                <a:srgbClr val="000000"/>
              </a:buClr>
              <a:buSzPts val="2000"/>
              <a:buFont typeface="Arial"/>
              <a:buChar char="•"/>
            </a:pPr>
            <a:r>
              <a:rPr b="1" i="0" lang="it-IT" sz="2000" u="none" cap="none" strike="noStrike">
                <a:solidFill>
                  <a:srgbClr val="000000"/>
                </a:solidFill>
                <a:latin typeface="Arial"/>
                <a:ea typeface="Arial"/>
                <a:cs typeface="Arial"/>
                <a:sym typeface="Arial"/>
              </a:rPr>
              <a:t>Co-abitazione come processo di autonomizzazione e di spinta all’integrazione e alla cooperazione</a:t>
            </a:r>
            <a:r>
              <a:rPr b="0" i="0" lang="it-IT" sz="2000" u="none" cap="none" strike="noStrike">
                <a:solidFill>
                  <a:srgbClr val="000000"/>
                </a:solidFill>
                <a:latin typeface="Arial"/>
                <a:ea typeface="Arial"/>
                <a:cs typeface="Arial"/>
                <a:sym typeface="Arial"/>
              </a:rPr>
              <a:t>  </a:t>
            </a:r>
            <a:endParaRPr/>
          </a:p>
          <a:p>
            <a:pPr indent="-342900" lvl="0" marL="342900" marR="0" rtl="0" algn="just">
              <a:lnSpc>
                <a:spcPct val="107000"/>
              </a:lnSpc>
              <a:spcBef>
                <a:spcPts val="800"/>
              </a:spcBef>
              <a:spcAft>
                <a:spcPts val="0"/>
              </a:spcAft>
              <a:buClr>
                <a:srgbClr val="000000"/>
              </a:buClr>
              <a:buSzPts val="2000"/>
              <a:buFont typeface="Arial"/>
              <a:buChar char="•"/>
            </a:pPr>
            <a:r>
              <a:rPr b="1" i="0" lang="it-IT" sz="2000" u="none" cap="none" strike="noStrike">
                <a:solidFill>
                  <a:srgbClr val="000000"/>
                </a:solidFill>
                <a:latin typeface="Arial"/>
                <a:ea typeface="Arial"/>
                <a:cs typeface="Arial"/>
                <a:sym typeface="Arial"/>
              </a:rPr>
              <a:t>Alloggio   non semplice   A</a:t>
            </a:r>
            <a:r>
              <a:rPr b="1" i="1" lang="it-IT" sz="2000" u="none" cap="none" strike="noStrike">
                <a:solidFill>
                  <a:srgbClr val="000000"/>
                </a:solidFill>
                <a:latin typeface="Arial"/>
                <a:ea typeface="Arial"/>
                <a:cs typeface="Arial"/>
                <a:sym typeface="Arial"/>
              </a:rPr>
              <a:t>ccommodation  (Pbsa e student hotel)</a:t>
            </a:r>
            <a:endParaRPr b="1" i="0" sz="2000" u="none" cap="none" strike="noStrike">
              <a:solidFill>
                <a:srgbClr val="000000"/>
              </a:solidFill>
              <a:latin typeface="Arial"/>
              <a:ea typeface="Arial"/>
              <a:cs typeface="Arial"/>
              <a:sym typeface="Arial"/>
            </a:endParaRPr>
          </a:p>
          <a:p>
            <a:pPr indent="-342900" lvl="0" marL="342900" marR="0" rtl="0" algn="just">
              <a:lnSpc>
                <a:spcPct val="107000"/>
              </a:lnSpc>
              <a:spcBef>
                <a:spcPts val="800"/>
              </a:spcBef>
              <a:spcAft>
                <a:spcPts val="0"/>
              </a:spcAft>
              <a:buClr>
                <a:srgbClr val="000000"/>
              </a:buClr>
              <a:buSzPts val="2000"/>
              <a:buFont typeface="Arial"/>
              <a:buChar char="•"/>
            </a:pPr>
            <a:r>
              <a:rPr b="0" i="0" lang="it-IT" sz="2000" u="none" cap="none" strike="noStrike">
                <a:solidFill>
                  <a:srgbClr val="000000"/>
                </a:solidFill>
                <a:latin typeface="Arial"/>
                <a:ea typeface="Arial"/>
                <a:cs typeface="Arial"/>
                <a:sym typeface="Arial"/>
              </a:rPr>
              <a:t>L’alloggio elemento indispensabile per un numero crescente </a:t>
            </a:r>
            <a:r>
              <a:rPr b="1" i="0" lang="it-IT" sz="2000" u="none" cap="none" strike="noStrike">
                <a:solidFill>
                  <a:srgbClr val="000000"/>
                </a:solidFill>
                <a:latin typeface="Arial"/>
                <a:ea typeface="Arial"/>
                <a:cs typeface="Arial"/>
                <a:sym typeface="Arial"/>
              </a:rPr>
              <a:t>di studenti che esulano dalle categorie convenzionali e che può risultare strategica, in una prospettiva di garanzia del Dsu</a:t>
            </a:r>
            <a:endParaRPr b="1" i="0" sz="2000" u="none" cap="none" strike="noStrike">
              <a:solidFill>
                <a:srgbClr val="000000"/>
              </a:solidFill>
              <a:latin typeface="Arial"/>
              <a:ea typeface="Arial"/>
              <a:cs typeface="Arial"/>
              <a:sym typeface="Arial"/>
            </a:endParaRPr>
          </a:p>
          <a:p>
            <a:pPr indent="-342900" lvl="0" marL="342900" marR="0" rtl="0" algn="just">
              <a:lnSpc>
                <a:spcPct val="107000"/>
              </a:lnSpc>
              <a:spcBef>
                <a:spcPts val="800"/>
              </a:spcBef>
              <a:spcAft>
                <a:spcPts val="0"/>
              </a:spcAft>
              <a:buClr>
                <a:srgbClr val="000000"/>
              </a:buClr>
              <a:buSzPts val="2000"/>
              <a:buFont typeface="Arial"/>
              <a:buChar char="•"/>
            </a:pPr>
            <a:r>
              <a:rPr b="1" i="0" lang="it-IT" sz="2000" u="none" cap="none" strike="noStrike">
                <a:solidFill>
                  <a:srgbClr val="000000"/>
                </a:solidFill>
                <a:latin typeface="Arial"/>
                <a:ea typeface="Arial"/>
                <a:cs typeface="Arial"/>
                <a:sym typeface="Arial"/>
              </a:rPr>
              <a:t>Dalle abitazioni per studenti alle abitazioni per i giovani: l’abbordabilità dell’alloggio fattore prioritario con estensione più generale del diritto</a:t>
            </a:r>
            <a:endParaRPr b="0" i="0" sz="2000" u="none" cap="none" strike="noStrike">
              <a:solidFill>
                <a:srgbClr val="000000"/>
              </a:solidFill>
              <a:latin typeface="Arial"/>
              <a:ea typeface="Arial"/>
              <a:cs typeface="Arial"/>
              <a:sym typeface="Arial"/>
            </a:endParaRPr>
          </a:p>
          <a:p>
            <a:pPr indent="-342900" lvl="0" marL="342900" marR="0" rtl="0" algn="just">
              <a:lnSpc>
                <a:spcPct val="107000"/>
              </a:lnSpc>
              <a:spcBef>
                <a:spcPts val="800"/>
              </a:spcBef>
              <a:spcAft>
                <a:spcPts val="0"/>
              </a:spcAft>
              <a:buClr>
                <a:srgbClr val="000000"/>
              </a:buClr>
              <a:buSzPts val="2000"/>
              <a:buFont typeface="Arial"/>
              <a:buChar char="•"/>
            </a:pPr>
            <a:r>
              <a:rPr b="0" i="0" lang="it-IT" sz="2000" u="none" cap="none" strike="noStrike">
                <a:solidFill>
                  <a:srgbClr val="000000"/>
                </a:solidFill>
                <a:latin typeface="Arial"/>
                <a:ea typeface="Arial"/>
                <a:cs typeface="Arial"/>
                <a:sym typeface="Arial"/>
              </a:rPr>
              <a:t>Le città con sedi universitarie attrattive, </a:t>
            </a:r>
            <a:r>
              <a:rPr b="1" i="0" lang="it-IT" sz="2000" u="none" cap="none" strike="noStrike">
                <a:solidFill>
                  <a:srgbClr val="000000"/>
                </a:solidFill>
                <a:latin typeface="Arial"/>
                <a:ea typeface="Arial"/>
                <a:cs typeface="Arial"/>
                <a:sym typeface="Arial"/>
              </a:rPr>
              <a:t>sembrano tentare queste nuove strade guardando a una diversa gestione del patrimonio residenziale non utilizzato, anche attraverso operatori e strategie che si impegnano per l’incontro domanda/offerta del mercato degli affitti.</a:t>
            </a:r>
            <a:endParaRPr/>
          </a:p>
          <a:p>
            <a:pPr indent="-215900" lvl="0" marL="342900" marR="0" rtl="0" algn="just">
              <a:lnSpc>
                <a:spcPct val="150000"/>
              </a:lnSpc>
              <a:spcBef>
                <a:spcPts val="8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90500" lvl="0" marL="342900" marR="0" rtl="0" algn="just">
              <a:lnSpc>
                <a:spcPct val="150000"/>
              </a:lnSpc>
              <a:spcBef>
                <a:spcPts val="8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just">
              <a:lnSpc>
                <a:spcPct val="150000"/>
              </a:lnSpc>
              <a:spcBef>
                <a:spcPts val="80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just">
              <a:lnSpc>
                <a:spcPct val="150000"/>
              </a:lnSpc>
              <a:spcBef>
                <a:spcPts val="80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838200" y="197981"/>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466BA"/>
              </a:buClr>
              <a:buSzPts val="4400"/>
              <a:buFont typeface="Arial"/>
              <a:buNone/>
            </a:pPr>
            <a:r>
              <a:rPr b="1" lang="it-IT" sz="3600">
                <a:solidFill>
                  <a:srgbClr val="D6A19C"/>
                </a:solidFill>
                <a:latin typeface="Arial"/>
                <a:ea typeface="Arial"/>
                <a:cs typeface="Arial"/>
                <a:sym typeface="Arial"/>
              </a:rPr>
              <a:t>Diritto allo studio universitario - DSU</a:t>
            </a:r>
            <a:endParaRPr sz="3600">
              <a:solidFill>
                <a:srgbClr val="D6A19C"/>
              </a:solidFill>
            </a:endParaRPr>
          </a:p>
        </p:txBody>
      </p:sp>
      <p:sp>
        <p:nvSpPr>
          <p:cNvPr id="139" name="Google Shape;139;p19"/>
          <p:cNvSpPr txBox="1"/>
          <p:nvPr>
            <p:ph idx="1" type="body"/>
          </p:nvPr>
        </p:nvSpPr>
        <p:spPr>
          <a:xfrm>
            <a:off x="838200" y="1254367"/>
            <a:ext cx="10515600" cy="4742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i="1" lang="it-IT" sz="2400">
                <a:latin typeface="Arial"/>
                <a:ea typeface="Arial"/>
                <a:cs typeface="Arial"/>
                <a:sym typeface="Arial"/>
              </a:rPr>
              <a:t>(Art. 34, c.2) I capaci e meritevoli, anche se privi di mezzi, hanno diritto di raggiungere i più alti livelli degli studi. </a:t>
            </a:r>
            <a:endParaRPr/>
          </a:p>
          <a:p>
            <a:pPr indent="0" lvl="0" marL="0" rtl="0" algn="l">
              <a:lnSpc>
                <a:spcPct val="90000"/>
              </a:lnSpc>
              <a:spcBef>
                <a:spcPts val="0"/>
              </a:spcBef>
              <a:spcAft>
                <a:spcPts val="0"/>
              </a:spcAft>
              <a:buClr>
                <a:schemeClr val="dk1"/>
              </a:buClr>
              <a:buSzPts val="2800"/>
              <a:buNone/>
            </a:pPr>
            <a:r>
              <a:t/>
            </a:r>
            <a:endParaRPr i="1" sz="300">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i="1" sz="100">
              <a:latin typeface="Arial"/>
              <a:ea typeface="Arial"/>
              <a:cs typeface="Arial"/>
              <a:sym typeface="Arial"/>
            </a:endParaRPr>
          </a:p>
          <a:p>
            <a:pPr indent="-228600" lvl="0" marL="228600" rtl="0" algn="l">
              <a:lnSpc>
                <a:spcPct val="100000"/>
              </a:lnSpc>
              <a:spcBef>
                <a:spcPts val="1000"/>
              </a:spcBef>
              <a:spcAft>
                <a:spcPts val="0"/>
              </a:spcAft>
              <a:buClr>
                <a:schemeClr val="dk1"/>
              </a:buClr>
              <a:buSzPts val="2800"/>
              <a:buChar char="•"/>
            </a:pPr>
            <a:r>
              <a:rPr b="1" lang="it-IT" sz="2400">
                <a:latin typeface="Arial"/>
                <a:ea typeface="Arial"/>
                <a:cs typeface="Arial"/>
                <a:sym typeface="Arial"/>
              </a:rPr>
              <a:t>Borse di studio assegnate per concorso</a:t>
            </a:r>
            <a:endParaRPr/>
          </a:p>
          <a:p>
            <a:pPr indent="-228600" lvl="0" marL="228600" rtl="0" algn="l">
              <a:lnSpc>
                <a:spcPct val="100000"/>
              </a:lnSpc>
              <a:spcBef>
                <a:spcPts val="1000"/>
              </a:spcBef>
              <a:spcAft>
                <a:spcPts val="0"/>
              </a:spcAft>
              <a:buClr>
                <a:schemeClr val="dk1"/>
              </a:buClr>
              <a:buSzPts val="2800"/>
              <a:buChar char="•"/>
            </a:pPr>
            <a:r>
              <a:rPr b="1" lang="it-IT" sz="2400">
                <a:latin typeface="Arial"/>
                <a:ea typeface="Arial"/>
                <a:cs typeface="Arial"/>
                <a:sym typeface="Arial"/>
              </a:rPr>
              <a:t>Criteri di accesso: </a:t>
            </a:r>
            <a:r>
              <a:rPr lang="it-IT" sz="2400">
                <a:latin typeface="Arial"/>
                <a:ea typeface="Arial"/>
                <a:cs typeface="Arial"/>
                <a:sym typeface="Arial"/>
              </a:rPr>
              <a:t>ISEE e ISPE &lt; di valori soglia aggiornati con DM (oggi rispettivamente 27.726 e 60.275)</a:t>
            </a:r>
            <a:endParaRPr/>
          </a:p>
          <a:p>
            <a:pPr indent="-228600" lvl="0" marL="228600" rtl="0" algn="l">
              <a:lnSpc>
                <a:spcPct val="90000"/>
              </a:lnSpc>
              <a:spcBef>
                <a:spcPts val="1000"/>
              </a:spcBef>
              <a:spcAft>
                <a:spcPts val="0"/>
              </a:spcAft>
              <a:buClr>
                <a:schemeClr val="dk1"/>
              </a:buClr>
              <a:buSzPts val="2800"/>
              <a:buChar char="•"/>
            </a:pPr>
            <a:r>
              <a:rPr b="1" lang="it-IT" sz="2400">
                <a:latin typeface="Arial"/>
                <a:ea typeface="Arial"/>
                <a:cs typeface="Arial"/>
                <a:sym typeface="Arial"/>
              </a:rPr>
              <a:t>Valore minimo delle borse </a:t>
            </a:r>
            <a:r>
              <a:rPr lang="it-IT" sz="2400">
                <a:latin typeface="Arial"/>
                <a:ea typeface="Arial"/>
                <a:cs typeface="Arial"/>
                <a:sym typeface="Arial"/>
              </a:rPr>
              <a:t>aggiornato con DM per tipologia di studente:</a:t>
            </a:r>
            <a:endParaRPr/>
          </a:p>
          <a:p>
            <a:pPr indent="0" lvl="0" marL="176212" rtl="0" algn="l">
              <a:lnSpc>
                <a:spcPct val="90000"/>
              </a:lnSpc>
              <a:spcBef>
                <a:spcPts val="600"/>
              </a:spcBef>
              <a:spcAft>
                <a:spcPts val="0"/>
              </a:spcAft>
              <a:buSzPts val="2800"/>
              <a:buNone/>
            </a:pPr>
            <a:r>
              <a:rPr lang="it-IT" sz="2400">
                <a:latin typeface="Arial"/>
                <a:ea typeface="Arial"/>
                <a:cs typeface="Arial"/>
                <a:sym typeface="Arial"/>
              </a:rPr>
              <a:t>-fuori sede:	7.015 </a:t>
            </a:r>
            <a:r>
              <a:rPr lang="it-IT" sz="2400"/>
              <a:t>€</a:t>
            </a:r>
            <a:r>
              <a:rPr lang="it-IT" sz="2400">
                <a:latin typeface="Arial"/>
                <a:ea typeface="Arial"/>
                <a:cs typeface="Arial"/>
                <a:sym typeface="Arial"/>
              </a:rPr>
              <a:t>  (quota monetaria + 2 pasti + alloggio)</a:t>
            </a:r>
            <a:endParaRPr/>
          </a:p>
          <a:p>
            <a:pPr indent="0" lvl="0" marL="176212" rtl="0" algn="l">
              <a:lnSpc>
                <a:spcPct val="90000"/>
              </a:lnSpc>
              <a:spcBef>
                <a:spcPts val="600"/>
              </a:spcBef>
              <a:spcAft>
                <a:spcPts val="0"/>
              </a:spcAft>
              <a:buSzPts val="2800"/>
              <a:buNone/>
            </a:pPr>
            <a:r>
              <a:rPr lang="it-IT" sz="2400">
                <a:latin typeface="Arial"/>
                <a:ea typeface="Arial"/>
                <a:cs typeface="Arial"/>
                <a:sym typeface="Arial"/>
              </a:rPr>
              <a:t>-pendolari: 	4.100 € </a:t>
            </a:r>
            <a:br>
              <a:rPr lang="it-IT" sz="2400">
                <a:latin typeface="Arial"/>
                <a:ea typeface="Arial"/>
                <a:cs typeface="Arial"/>
                <a:sym typeface="Arial"/>
              </a:rPr>
            </a:br>
            <a:r>
              <a:rPr lang="it-IT" sz="2400">
                <a:latin typeface="Arial"/>
                <a:ea typeface="Arial"/>
                <a:cs typeface="Arial"/>
                <a:sym typeface="Arial"/>
              </a:rPr>
              <a:t>-in sede: 	2.827 €</a:t>
            </a:r>
            <a:endParaRPr/>
          </a:p>
          <a:p>
            <a:pPr indent="0" lvl="0" marL="176212" rtl="0" algn="l">
              <a:lnSpc>
                <a:spcPct val="90000"/>
              </a:lnSpc>
              <a:spcBef>
                <a:spcPts val="600"/>
              </a:spcBef>
              <a:spcAft>
                <a:spcPts val="0"/>
              </a:spcAft>
              <a:buSzPts val="2800"/>
              <a:buNone/>
            </a:pPr>
            <a:r>
              <a:rPr lang="it-IT" sz="2400">
                <a:latin typeface="Arial"/>
                <a:ea typeface="Arial"/>
                <a:cs typeface="Arial"/>
                <a:sym typeface="Arial"/>
              </a:rPr>
              <a:t>-previste maggiorazioni consistenti per specifiche categorie di studenti</a:t>
            </a:r>
            <a:endParaRPr sz="2400">
              <a:latin typeface="Arial"/>
              <a:ea typeface="Arial"/>
              <a:cs typeface="Arial"/>
              <a:sym typeface="Arial"/>
            </a:endParaRPr>
          </a:p>
          <a:p>
            <a:pPr indent="-265112" lvl="0" marL="265112" rtl="0" algn="l">
              <a:lnSpc>
                <a:spcPct val="90000"/>
              </a:lnSpc>
              <a:spcBef>
                <a:spcPts val="1000"/>
              </a:spcBef>
              <a:spcAft>
                <a:spcPts val="0"/>
              </a:spcAft>
              <a:buSzPts val="2800"/>
              <a:buChar char="•"/>
            </a:pPr>
            <a:r>
              <a:rPr b="1" lang="it-IT" sz="2400">
                <a:latin typeface="Arial"/>
                <a:ea typeface="Arial"/>
                <a:cs typeface="Arial"/>
                <a:sym typeface="Arial"/>
              </a:rPr>
              <a:t>Mantenimento borsa: </a:t>
            </a:r>
            <a:r>
              <a:rPr lang="it-IT" sz="2400">
                <a:latin typeface="Arial"/>
                <a:ea typeface="Arial"/>
                <a:cs typeface="Arial"/>
                <a:sym typeface="Arial"/>
              </a:rPr>
              <a:t>necessario raggiungere un numero minimo di CFU annui definiti da norma nazionale</a:t>
            </a:r>
            <a:endParaRPr b="1" sz="2400">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sz="2600"/>
          </a:p>
        </p:txBody>
      </p:sp>
      <p:sp>
        <p:nvSpPr>
          <p:cNvPr id="140" name="Google Shape;140;p19"/>
          <p:cNvSpPr/>
          <p:nvPr/>
        </p:nvSpPr>
        <p:spPr>
          <a:xfrm>
            <a:off x="3662157" y="4363708"/>
            <a:ext cx="4243800" cy="424800"/>
          </a:xfrm>
          <a:prstGeom prst="rect">
            <a:avLst/>
          </a:prstGeom>
          <a:noFill/>
          <a:ln>
            <a:noFill/>
          </a:ln>
        </p:spPr>
        <p:txBody>
          <a:bodyPr anchorCtr="0" anchor="t" bIns="45700" lIns="91425" spcFirstLastPara="1" rIns="91425" wrap="square" tIns="45700">
            <a:noAutofit/>
          </a:bodyPr>
          <a:lstStyle/>
          <a:p>
            <a:pPr indent="0" lvl="0" marL="265112" marR="0" rtl="0" algn="l">
              <a:lnSpc>
                <a:spcPct val="90000"/>
              </a:lnSpc>
              <a:spcBef>
                <a:spcPts val="0"/>
              </a:spcBef>
              <a:spcAft>
                <a:spcPts val="0"/>
              </a:spcAft>
              <a:buNone/>
            </a:pPr>
            <a:r>
              <a:rPr b="0" i="0" lang="it-IT" sz="2400" u="none" cap="none" strike="noStrike">
                <a:solidFill>
                  <a:schemeClr val="dk1"/>
                </a:solidFill>
                <a:latin typeface="Arial"/>
                <a:ea typeface="Arial"/>
                <a:cs typeface="Arial"/>
                <a:sym typeface="Arial"/>
              </a:rPr>
              <a:t>(quota monetaria + 1 pasto)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type="title"/>
          </p:nvPr>
        </p:nvSpPr>
        <p:spPr>
          <a:xfrm>
            <a:off x="838200" y="-239031"/>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466BA"/>
              </a:buClr>
              <a:buSzPts val="4400"/>
              <a:buFont typeface="Arial"/>
              <a:buNone/>
            </a:pPr>
            <a:r>
              <a:rPr b="1" lang="it-IT" sz="3600">
                <a:solidFill>
                  <a:srgbClr val="D6A19C"/>
                </a:solidFill>
                <a:latin typeface="Arial"/>
                <a:ea typeface="Arial"/>
                <a:cs typeface="Arial"/>
                <a:sym typeface="Arial"/>
              </a:rPr>
              <a:t>Interventi DSU attuati dalle Regioni</a:t>
            </a:r>
            <a:endParaRPr sz="3600">
              <a:solidFill>
                <a:srgbClr val="D6A19C"/>
              </a:solidFill>
            </a:endParaRPr>
          </a:p>
        </p:txBody>
      </p:sp>
      <p:sp>
        <p:nvSpPr>
          <p:cNvPr id="146" name="Google Shape;146;p20"/>
          <p:cNvSpPr txBox="1"/>
          <p:nvPr>
            <p:ph idx="1" type="body"/>
          </p:nvPr>
        </p:nvSpPr>
        <p:spPr>
          <a:xfrm>
            <a:off x="838200" y="815364"/>
            <a:ext cx="106755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b="1" lang="it-IT" sz="2400">
                <a:latin typeface="Arial"/>
                <a:ea typeface="Arial"/>
                <a:cs typeface="Arial"/>
                <a:sym typeface="Arial"/>
              </a:rPr>
              <a:t>Enti regionali DSU, nel quadro di regole nazionali, possono prevedere: </a:t>
            </a:r>
            <a:endParaRPr/>
          </a:p>
          <a:p>
            <a:pPr indent="-228600" lvl="0" marL="228600" rtl="0" algn="l">
              <a:lnSpc>
                <a:spcPct val="100000"/>
              </a:lnSpc>
              <a:spcBef>
                <a:spcPts val="600"/>
              </a:spcBef>
              <a:spcAft>
                <a:spcPts val="0"/>
              </a:spcAft>
              <a:buClr>
                <a:schemeClr val="dk1"/>
              </a:buClr>
              <a:buSzPts val="2800"/>
              <a:buFont typeface="Arial"/>
              <a:buChar char="•"/>
            </a:pPr>
            <a:r>
              <a:rPr lang="it-IT" sz="2400">
                <a:latin typeface="Arial"/>
                <a:ea typeface="Arial"/>
                <a:cs typeface="Arial"/>
                <a:sym typeface="Arial"/>
              </a:rPr>
              <a:t>livelli ISEE e ISPE di accesso più bassi;</a:t>
            </a:r>
            <a:endParaRPr/>
          </a:p>
          <a:p>
            <a:pPr indent="-228600" lvl="0" marL="228600" rtl="0" algn="l">
              <a:lnSpc>
                <a:spcPct val="100000"/>
              </a:lnSpc>
              <a:spcBef>
                <a:spcPts val="600"/>
              </a:spcBef>
              <a:spcAft>
                <a:spcPts val="0"/>
              </a:spcAft>
              <a:buClr>
                <a:schemeClr val="dk1"/>
              </a:buClr>
              <a:buSzPts val="2800"/>
              <a:buFont typeface="Arial"/>
              <a:buChar char="•"/>
            </a:pPr>
            <a:r>
              <a:rPr lang="it-IT" sz="2400">
                <a:latin typeface="Arial"/>
                <a:ea typeface="Arial"/>
                <a:cs typeface="Arial"/>
                <a:sym typeface="Arial"/>
              </a:rPr>
              <a:t>borse più elevate del minimo;</a:t>
            </a:r>
            <a:endParaRPr/>
          </a:p>
          <a:p>
            <a:pPr indent="-228600" lvl="0" marL="228600" rtl="0" algn="l">
              <a:lnSpc>
                <a:spcPct val="100000"/>
              </a:lnSpc>
              <a:spcBef>
                <a:spcPts val="600"/>
              </a:spcBef>
              <a:spcAft>
                <a:spcPts val="0"/>
              </a:spcAft>
              <a:buSzPts val="2800"/>
              <a:buChar char="•"/>
            </a:pPr>
            <a:r>
              <a:rPr lang="it-IT" sz="2400">
                <a:latin typeface="Arial"/>
                <a:ea typeface="Arial"/>
                <a:cs typeface="Arial"/>
                <a:sym typeface="Arial"/>
              </a:rPr>
              <a:t>borse ridotte, con più fasce, per studenti con ISEE &gt; 2/3 del valore soglia</a:t>
            </a:r>
            <a:endParaRPr/>
          </a:p>
          <a:p>
            <a:pPr indent="-50800" lvl="0" marL="228600" rtl="0" algn="l">
              <a:lnSpc>
                <a:spcPct val="100000"/>
              </a:lnSpc>
              <a:spcBef>
                <a:spcPts val="600"/>
              </a:spcBef>
              <a:spcAft>
                <a:spcPts val="0"/>
              </a:spcAft>
              <a:buClr>
                <a:schemeClr val="dk1"/>
              </a:buClr>
              <a:buSzPts val="2800"/>
              <a:buFont typeface="Arial"/>
              <a:buNone/>
            </a:pPr>
            <a:r>
              <a:t/>
            </a:r>
            <a:endParaRPr sz="800">
              <a:latin typeface="Arial"/>
              <a:ea typeface="Arial"/>
              <a:cs typeface="Arial"/>
              <a:sym typeface="Arial"/>
            </a:endParaRPr>
          </a:p>
          <a:p>
            <a:pPr indent="0" lvl="0" marL="0" rtl="0" algn="l">
              <a:lnSpc>
                <a:spcPct val="100000"/>
              </a:lnSpc>
              <a:spcBef>
                <a:spcPts val="600"/>
              </a:spcBef>
              <a:spcAft>
                <a:spcPts val="0"/>
              </a:spcAft>
              <a:buClr>
                <a:schemeClr val="dk1"/>
              </a:buClr>
              <a:buSzPts val="2800"/>
              <a:buNone/>
            </a:pPr>
            <a:r>
              <a:rPr b="1" lang="it-IT" sz="2400">
                <a:latin typeface="Arial"/>
                <a:ea typeface="Arial"/>
                <a:cs typeface="Arial"/>
                <a:sym typeface="Arial"/>
              </a:rPr>
              <a:t>Enti DSU organizzano i servizi in modo diverso fra loro</a:t>
            </a:r>
            <a:endParaRPr/>
          </a:p>
          <a:p>
            <a:pPr indent="-342900" lvl="0" marL="342900" rtl="0" algn="l">
              <a:lnSpc>
                <a:spcPct val="108333"/>
              </a:lnSpc>
              <a:spcBef>
                <a:spcPts val="600"/>
              </a:spcBef>
              <a:spcAft>
                <a:spcPts val="0"/>
              </a:spcAft>
              <a:buSzPts val="2800"/>
              <a:buChar char="•"/>
            </a:pPr>
            <a:r>
              <a:rPr b="1" lang="it-IT" sz="2400">
                <a:latin typeface="Arial"/>
                <a:ea typeface="Arial"/>
                <a:cs typeface="Arial"/>
                <a:sym typeface="Arial"/>
              </a:rPr>
              <a:t>mense</a:t>
            </a:r>
            <a:r>
              <a:rPr lang="it-IT" sz="2400">
                <a:latin typeface="Arial"/>
                <a:ea typeface="Arial"/>
                <a:cs typeface="Arial"/>
                <a:sym typeface="Arial"/>
              </a:rPr>
              <a:t> a gestione diretta, in convenzione oppure erogazione voucher, possono offrire tutti i pasti gratis oppure una parte gratuita e una agevolata</a:t>
            </a:r>
            <a:endParaRPr/>
          </a:p>
          <a:p>
            <a:pPr indent="-342900" lvl="0" marL="342900" rtl="0" algn="l">
              <a:lnSpc>
                <a:spcPct val="108333"/>
              </a:lnSpc>
              <a:spcBef>
                <a:spcPts val="600"/>
              </a:spcBef>
              <a:spcAft>
                <a:spcPts val="0"/>
              </a:spcAft>
              <a:buSzPts val="2800"/>
              <a:buChar char="•"/>
            </a:pPr>
            <a:r>
              <a:rPr lang="it-IT" sz="2400">
                <a:latin typeface="Arial"/>
                <a:ea typeface="Arial"/>
                <a:cs typeface="Arial"/>
                <a:sym typeface="Arial"/>
              </a:rPr>
              <a:t>coprono la domanda di </a:t>
            </a:r>
            <a:r>
              <a:rPr b="1" lang="it-IT" sz="2400">
                <a:latin typeface="Arial"/>
                <a:ea typeface="Arial"/>
                <a:cs typeface="Arial"/>
                <a:sym typeface="Arial"/>
              </a:rPr>
              <a:t>posti alloggio </a:t>
            </a:r>
            <a:r>
              <a:rPr lang="it-IT" sz="2400">
                <a:latin typeface="Arial"/>
                <a:ea typeface="Arial"/>
                <a:cs typeface="Arial"/>
                <a:sym typeface="Arial"/>
              </a:rPr>
              <a:t>dei borsisti in misura molto diversa e a chi non ottiene un alloggio erogano contributi affitto</a:t>
            </a:r>
            <a:endParaRPr/>
          </a:p>
          <a:p>
            <a:pPr indent="-342900" lvl="0" marL="342900" rtl="0" algn="l">
              <a:lnSpc>
                <a:spcPct val="108333"/>
              </a:lnSpc>
              <a:spcBef>
                <a:spcPts val="600"/>
              </a:spcBef>
              <a:spcAft>
                <a:spcPts val="0"/>
              </a:spcAft>
              <a:buSzPts val="2800"/>
              <a:buChar char="•"/>
            </a:pPr>
            <a:r>
              <a:rPr lang="it-IT" sz="2400">
                <a:latin typeface="Arial"/>
                <a:ea typeface="Arial"/>
                <a:cs typeface="Arial"/>
                <a:sym typeface="Arial"/>
              </a:rPr>
              <a:t>effettuano </a:t>
            </a:r>
            <a:r>
              <a:rPr b="1" lang="it-IT" sz="2400">
                <a:latin typeface="Arial"/>
                <a:ea typeface="Arial"/>
                <a:cs typeface="Arial"/>
                <a:sym typeface="Arial"/>
              </a:rPr>
              <a:t>trattenute diverse per i servizi </a:t>
            </a:r>
            <a:r>
              <a:rPr lang="it-IT" sz="2400">
                <a:latin typeface="Arial"/>
                <a:ea typeface="Arial"/>
                <a:cs typeface="Arial"/>
                <a:sym typeface="Arial"/>
              </a:rPr>
              <a:t>mensa e alloggio;</a:t>
            </a:r>
            <a:endParaRPr/>
          </a:p>
          <a:p>
            <a:pPr indent="-342900" lvl="0" marL="342900" rtl="0" algn="l">
              <a:lnSpc>
                <a:spcPct val="108333"/>
              </a:lnSpc>
              <a:spcBef>
                <a:spcPts val="600"/>
              </a:spcBef>
              <a:spcAft>
                <a:spcPts val="0"/>
              </a:spcAft>
              <a:buSzPts val="2800"/>
              <a:buChar char="•"/>
            </a:pPr>
            <a:r>
              <a:rPr b="1" lang="it-IT" sz="2400">
                <a:latin typeface="Arial"/>
                <a:ea typeface="Arial"/>
                <a:cs typeface="Arial"/>
                <a:sym typeface="Arial"/>
              </a:rPr>
              <a:t>erogano altri contributi </a:t>
            </a:r>
            <a:r>
              <a:rPr lang="it-IT" sz="2400">
                <a:latin typeface="Arial"/>
                <a:ea typeface="Arial"/>
                <a:cs typeface="Arial"/>
                <a:sym typeface="Arial"/>
              </a:rPr>
              <a:t>(premi di laurea; buoni libri; agevolazioni TPL …);</a:t>
            </a:r>
            <a:endParaRPr/>
          </a:p>
          <a:p>
            <a:pPr indent="-342900" lvl="0" marL="342900" rtl="0" algn="l">
              <a:lnSpc>
                <a:spcPct val="108333"/>
              </a:lnSpc>
              <a:spcBef>
                <a:spcPts val="600"/>
              </a:spcBef>
              <a:spcAft>
                <a:spcPts val="0"/>
              </a:spcAft>
              <a:buSzPts val="2800"/>
              <a:buChar char="•"/>
            </a:pPr>
            <a:r>
              <a:rPr lang="it-IT" sz="2400">
                <a:latin typeface="Arial"/>
                <a:ea typeface="Arial"/>
                <a:cs typeface="Arial"/>
                <a:sym typeface="Arial"/>
              </a:rPr>
              <a:t>in alcune regioni permangono </a:t>
            </a:r>
            <a:r>
              <a:rPr b="1" lang="it-IT" sz="2400">
                <a:latin typeface="Arial"/>
                <a:ea typeface="Arial"/>
                <a:cs typeface="Arial"/>
                <a:sym typeface="Arial"/>
              </a:rPr>
              <a:t>idonei non beneficiari</a:t>
            </a:r>
            <a:endParaRPr b="1" sz="2400">
              <a:latin typeface="Arial"/>
              <a:ea typeface="Arial"/>
              <a:cs typeface="Arial"/>
              <a:sym typeface="Arial"/>
            </a:endParaRPr>
          </a:p>
          <a:p>
            <a:pPr indent="0" lvl="0" marL="0" rtl="0" algn="l">
              <a:lnSpc>
                <a:spcPct val="100000"/>
              </a:lnSpc>
              <a:spcBef>
                <a:spcPts val="600"/>
              </a:spcBef>
              <a:spcAft>
                <a:spcPts val="0"/>
              </a:spcAft>
              <a:buClr>
                <a:schemeClr val="dk1"/>
              </a:buClr>
              <a:buSzPts val="2800"/>
              <a:buNone/>
            </a:pPr>
            <a:r>
              <a:t/>
            </a:r>
            <a:endParaRPr sz="2400">
              <a:latin typeface="Arial"/>
              <a:ea typeface="Arial"/>
              <a:cs typeface="Arial"/>
              <a:sym typeface="Arial"/>
            </a:endParaRPr>
          </a:p>
          <a:p>
            <a:pPr indent="0" lvl="0" marL="0" rtl="0" algn="l">
              <a:lnSpc>
                <a:spcPct val="100000"/>
              </a:lnSpc>
              <a:spcBef>
                <a:spcPts val="300"/>
              </a:spcBef>
              <a:spcAft>
                <a:spcPts val="300"/>
              </a:spcAft>
              <a:buClr>
                <a:schemeClr val="dk1"/>
              </a:buClr>
              <a:buSzPts val="2800"/>
              <a:buNone/>
            </a:pPr>
            <a:r>
              <a:t/>
            </a:r>
            <a:endParaRPr sz="24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ph type="title"/>
          </p:nvPr>
        </p:nvSpPr>
        <p:spPr>
          <a:xfrm>
            <a:off x="838200" y="18814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466BA"/>
              </a:buClr>
              <a:buSzPts val="4400"/>
              <a:buFont typeface="Arial"/>
              <a:buNone/>
            </a:pPr>
            <a:r>
              <a:rPr b="1" lang="it-IT" sz="3600">
                <a:solidFill>
                  <a:srgbClr val="D6A19C"/>
                </a:solidFill>
                <a:latin typeface="Arial"/>
                <a:ea typeface="Arial"/>
                <a:cs typeface="Arial"/>
                <a:sym typeface="Arial"/>
              </a:rPr>
              <a:t>Interventi DSU sono destinati ai Borsisti</a:t>
            </a:r>
            <a:endParaRPr sz="3600">
              <a:solidFill>
                <a:srgbClr val="D6A19C"/>
              </a:solidFill>
            </a:endParaRPr>
          </a:p>
        </p:txBody>
      </p:sp>
      <p:sp>
        <p:nvSpPr>
          <p:cNvPr id="152" name="Google Shape;152;p21"/>
          <p:cNvSpPr txBox="1"/>
          <p:nvPr>
            <p:ph idx="1" type="body"/>
          </p:nvPr>
        </p:nvSpPr>
        <p:spPr>
          <a:xfrm>
            <a:off x="838199" y="1196364"/>
            <a:ext cx="10931013"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b="1" lang="it-IT" sz="2400">
                <a:latin typeface="Arial"/>
                <a:ea typeface="Arial"/>
                <a:cs typeface="Arial"/>
                <a:sym typeface="Arial"/>
              </a:rPr>
              <a:t>Possibili eccezioni diverse da regione a regione: </a:t>
            </a:r>
            <a:endParaRPr/>
          </a:p>
          <a:p>
            <a:pPr indent="-354013" lvl="0" marL="354013" rtl="0" algn="l">
              <a:lnSpc>
                <a:spcPct val="100000"/>
              </a:lnSpc>
              <a:spcBef>
                <a:spcPts val="300"/>
              </a:spcBef>
              <a:spcAft>
                <a:spcPts val="0"/>
              </a:spcAft>
              <a:buClr>
                <a:schemeClr val="dk1"/>
              </a:buClr>
              <a:buSzPts val="2800"/>
              <a:buFont typeface="Arial"/>
              <a:buChar char="•"/>
            </a:pPr>
            <a:r>
              <a:rPr lang="it-IT" sz="2400">
                <a:latin typeface="Arial"/>
                <a:ea typeface="Arial"/>
                <a:cs typeface="Arial"/>
                <a:sym typeface="Arial"/>
              </a:rPr>
              <a:t>Servizio mensa a tariffe agevolate per la collettività degli studenti;</a:t>
            </a:r>
            <a:endParaRPr/>
          </a:p>
          <a:p>
            <a:pPr indent="-354013" lvl="0" marL="354013" rtl="0" algn="l">
              <a:lnSpc>
                <a:spcPct val="100000"/>
              </a:lnSpc>
              <a:spcBef>
                <a:spcPts val="300"/>
              </a:spcBef>
              <a:spcAft>
                <a:spcPts val="0"/>
              </a:spcAft>
              <a:buClr>
                <a:schemeClr val="dk1"/>
              </a:buClr>
              <a:buSzPts val="2800"/>
              <a:buFont typeface="Arial"/>
              <a:buChar char="•"/>
            </a:pPr>
            <a:r>
              <a:rPr lang="it-IT" sz="2400">
                <a:latin typeface="Arial"/>
                <a:ea typeface="Arial"/>
                <a:cs typeface="Arial"/>
                <a:sym typeface="Arial"/>
              </a:rPr>
              <a:t>Aule studio e spazi comuni aperti anche ai non borsisti;</a:t>
            </a:r>
            <a:endParaRPr/>
          </a:p>
          <a:p>
            <a:pPr indent="-354013" lvl="0" marL="354013" rtl="0" algn="l">
              <a:lnSpc>
                <a:spcPct val="100000"/>
              </a:lnSpc>
              <a:spcBef>
                <a:spcPts val="300"/>
              </a:spcBef>
              <a:spcAft>
                <a:spcPts val="0"/>
              </a:spcAft>
              <a:buClr>
                <a:schemeClr val="dk1"/>
              </a:buClr>
              <a:buSzPts val="2800"/>
              <a:buFont typeface="Arial"/>
              <a:buChar char="•"/>
            </a:pPr>
            <a:r>
              <a:rPr lang="it-IT" sz="2400">
                <a:latin typeface="Arial"/>
                <a:ea typeface="Arial"/>
                <a:cs typeface="Arial"/>
                <a:sym typeface="Arial"/>
              </a:rPr>
              <a:t>Servizi di ricerca alloggio;</a:t>
            </a:r>
            <a:endParaRPr/>
          </a:p>
          <a:p>
            <a:pPr indent="-354013" lvl="0" marL="354013" rtl="0" algn="l">
              <a:lnSpc>
                <a:spcPct val="100000"/>
              </a:lnSpc>
              <a:spcBef>
                <a:spcPts val="300"/>
              </a:spcBef>
              <a:spcAft>
                <a:spcPts val="0"/>
              </a:spcAft>
              <a:buClr>
                <a:schemeClr val="dk1"/>
              </a:buClr>
              <a:buSzPts val="2800"/>
              <a:buFont typeface="Arial"/>
              <a:buChar char="•"/>
            </a:pPr>
            <a:r>
              <a:rPr lang="it-IT" sz="2400">
                <a:latin typeface="Arial"/>
                <a:ea typeface="Arial"/>
                <a:cs typeface="Arial"/>
                <a:sym typeface="Arial"/>
              </a:rPr>
              <a:t>Scontistiche per la generalità degli studenti;</a:t>
            </a:r>
            <a:endParaRPr/>
          </a:p>
          <a:p>
            <a:pPr indent="0" lvl="0" marL="0" rtl="0" algn="l">
              <a:lnSpc>
                <a:spcPct val="90000"/>
              </a:lnSpc>
              <a:spcBef>
                <a:spcPts val="300"/>
              </a:spcBef>
              <a:spcAft>
                <a:spcPts val="0"/>
              </a:spcAft>
              <a:buClr>
                <a:schemeClr val="dk1"/>
              </a:buClr>
              <a:buSzPts val="2800"/>
              <a:buNone/>
            </a:pPr>
            <a:r>
              <a:t/>
            </a:r>
            <a:endParaRPr b="1" sz="1800">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rPr lang="it-IT" sz="2400">
                <a:latin typeface="Arial"/>
                <a:ea typeface="Arial"/>
                <a:cs typeface="Arial"/>
                <a:sym typeface="Arial"/>
              </a:rPr>
              <a:t>Interventi che restano però al di fuori del sistema nazionale del DSU.</a:t>
            </a:r>
            <a:endParaRPr/>
          </a:p>
          <a:p>
            <a:pPr indent="0" lvl="0" marL="0" rtl="0" algn="l">
              <a:lnSpc>
                <a:spcPct val="90000"/>
              </a:lnSpc>
              <a:spcBef>
                <a:spcPts val="0"/>
              </a:spcBef>
              <a:spcAft>
                <a:spcPts val="0"/>
              </a:spcAft>
              <a:buClr>
                <a:schemeClr val="dk1"/>
              </a:buClr>
              <a:buSzPts val="2800"/>
              <a:buNone/>
            </a:pPr>
            <a:r>
              <a:t/>
            </a:r>
            <a:endParaRPr b="1" sz="1600">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rPr b="1" lang="it-IT" sz="2400">
                <a:latin typeface="Arial"/>
                <a:ea typeface="Arial"/>
                <a:cs typeface="Arial"/>
                <a:sym typeface="Arial"/>
              </a:rPr>
              <a:t>Alle differenze fra i sistemi DSU delle singole regioni si sommano diverse opportunità offerte dalla collaborazione con gli attori locali</a:t>
            </a:r>
            <a:endParaRPr/>
          </a:p>
          <a:p>
            <a:pPr indent="0" lvl="0" marL="0" rtl="0" algn="l">
              <a:lnSpc>
                <a:spcPct val="90000"/>
              </a:lnSpc>
              <a:spcBef>
                <a:spcPts val="0"/>
              </a:spcBef>
              <a:spcAft>
                <a:spcPts val="0"/>
              </a:spcAft>
              <a:buClr>
                <a:schemeClr val="dk1"/>
              </a:buClr>
              <a:buSzPts val="2800"/>
              <a:buNone/>
            </a:pPr>
            <a:r>
              <a:t/>
            </a:r>
            <a:endParaRPr sz="2400">
              <a:latin typeface="Arial"/>
              <a:ea typeface="Arial"/>
              <a:cs typeface="Arial"/>
              <a:sym typeface="Arial"/>
            </a:endParaRPr>
          </a:p>
          <a:p>
            <a:pPr indent="-342900" lvl="0" marL="342900" rtl="0" algn="l">
              <a:lnSpc>
                <a:spcPct val="90000"/>
              </a:lnSpc>
              <a:spcBef>
                <a:spcPts val="0"/>
              </a:spcBef>
              <a:spcAft>
                <a:spcPts val="0"/>
              </a:spcAft>
              <a:buSzPts val="2800"/>
              <a:buChar char="•"/>
            </a:pPr>
            <a:r>
              <a:rPr lang="it-IT" sz="2400">
                <a:latin typeface="Arial"/>
                <a:ea typeface="Arial"/>
                <a:cs typeface="Arial"/>
                <a:sym typeface="Arial"/>
              </a:rPr>
              <a:t>Difficile farsi un quadro generale delle opportunità.</a:t>
            </a:r>
            <a:endParaRPr/>
          </a:p>
          <a:p>
            <a:pPr indent="-342900" lvl="0" marL="342900" rtl="0" algn="l">
              <a:lnSpc>
                <a:spcPct val="90000"/>
              </a:lnSpc>
              <a:spcBef>
                <a:spcPts val="600"/>
              </a:spcBef>
              <a:spcAft>
                <a:spcPts val="0"/>
              </a:spcAft>
              <a:buSzPts val="2800"/>
              <a:buChar char="•"/>
            </a:pPr>
            <a:r>
              <a:rPr lang="it-IT" sz="2400">
                <a:latin typeface="Arial"/>
                <a:ea typeface="Arial"/>
                <a:cs typeface="Arial"/>
                <a:sym typeface="Arial"/>
              </a:rPr>
              <a:t>Larga parte dei borsisti sono fuori sede, più motivati ricercare un supporto</a:t>
            </a:r>
            <a:endParaRPr/>
          </a:p>
          <a:p>
            <a:pPr indent="-342900" lvl="0" marL="342900" rtl="0" algn="l">
              <a:lnSpc>
                <a:spcPct val="90000"/>
              </a:lnSpc>
              <a:spcBef>
                <a:spcPts val="600"/>
              </a:spcBef>
              <a:spcAft>
                <a:spcPts val="0"/>
              </a:spcAft>
              <a:buSzPts val="2800"/>
              <a:buChar char="•"/>
            </a:pPr>
            <a:r>
              <a:rPr lang="it-IT" sz="2400">
                <a:latin typeface="Arial"/>
                <a:ea typeface="Arial"/>
                <a:cs typeface="Arial"/>
                <a:sym typeface="Arial"/>
              </a:rPr>
              <a:t>Ancora scarsa conoscenza delle opportunità del DSU</a:t>
            </a:r>
            <a:br>
              <a:rPr lang="it-IT" sz="2400">
                <a:latin typeface="Arial"/>
                <a:ea typeface="Arial"/>
                <a:cs typeface="Arial"/>
                <a:sym typeface="Arial"/>
              </a:rPr>
            </a:br>
            <a:endParaRPr sz="2400">
              <a:latin typeface="Arial"/>
              <a:ea typeface="Arial"/>
              <a:cs typeface="Arial"/>
              <a:sym typeface="Arial"/>
            </a:endParaRPr>
          </a:p>
          <a:p>
            <a:pPr indent="0" lvl="0" marL="0" rtl="0" algn="l">
              <a:lnSpc>
                <a:spcPct val="100000"/>
              </a:lnSpc>
              <a:spcBef>
                <a:spcPts val="600"/>
              </a:spcBef>
              <a:spcAft>
                <a:spcPts val="0"/>
              </a:spcAft>
              <a:buSzPts val="2800"/>
              <a:buNone/>
            </a:pPr>
            <a:r>
              <a:t/>
            </a:r>
            <a:endParaRPr sz="1800">
              <a:latin typeface="Arial"/>
              <a:ea typeface="Arial"/>
              <a:cs typeface="Arial"/>
              <a:sym typeface="Arial"/>
            </a:endParaRPr>
          </a:p>
          <a:p>
            <a:pPr indent="-279400" lvl="0" marL="457200" rtl="0" algn="l">
              <a:lnSpc>
                <a:spcPct val="90000"/>
              </a:lnSpc>
              <a:spcBef>
                <a:spcPts val="0"/>
              </a:spcBef>
              <a:spcAft>
                <a:spcPts val="0"/>
              </a:spcAft>
              <a:buClr>
                <a:schemeClr val="dk1"/>
              </a:buClr>
              <a:buSzPts val="2800"/>
              <a:buFont typeface="Calibri"/>
              <a:buNone/>
            </a:pPr>
            <a:r>
              <a:t/>
            </a:r>
            <a:endParaRPr sz="2400">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Font typeface="Arial"/>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sz="24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